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96" r:id="rId3"/>
    <p:sldId id="318" r:id="rId4"/>
    <p:sldId id="432" r:id="rId5"/>
    <p:sldId id="320" r:id="rId6"/>
    <p:sldId id="429" r:id="rId7"/>
    <p:sldId id="261" r:id="rId8"/>
    <p:sldId id="433" r:id="rId9"/>
    <p:sldId id="434" r:id="rId10"/>
    <p:sldId id="266" r:id="rId11"/>
    <p:sldId id="437" r:id="rId12"/>
    <p:sldId id="436" r:id="rId13"/>
    <p:sldId id="439" r:id="rId14"/>
    <p:sldId id="267" r:id="rId15"/>
    <p:sldId id="440" r:id="rId16"/>
    <p:sldId id="317" r:id="rId17"/>
    <p:sldId id="332" r:id="rId18"/>
    <p:sldId id="299" r:id="rId19"/>
    <p:sldId id="442" r:id="rId20"/>
    <p:sldId id="285" r:id="rId21"/>
    <p:sldId id="272" r:id="rId22"/>
    <p:sldId id="277" r:id="rId23"/>
    <p:sldId id="414" r:id="rId24"/>
    <p:sldId id="415" r:id="rId25"/>
    <p:sldId id="283" r:id="rId26"/>
    <p:sldId id="274" r:id="rId27"/>
    <p:sldId id="278" r:id="rId28"/>
    <p:sldId id="292" r:id="rId29"/>
    <p:sldId id="295" r:id="rId30"/>
    <p:sldId id="396" r:id="rId31"/>
    <p:sldId id="421" r:id="rId32"/>
    <p:sldId id="423" r:id="rId3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F96C-3A3A-4667-836E-5D2043E55A0D}" v="89" dt="2020-02-17T16:29:36.671"/>
    <p1510:client id="{328F8323-A8B4-4BB5-8B29-141FF986EA24}" v="11" dt="2020-04-06T19:56:50.842"/>
    <p1510:client id="{58D05219-7C7B-4B91-A7AF-DC0AF21441D4}" v="8" dt="2020-03-15T18:19:04.037"/>
    <p1510:client id="{62FC7D01-7DC2-4ECC-8EE4-941CF425DBEE}" v="272" dt="2020-04-04T01:47:57.654"/>
    <p1510:client id="{7B93843C-DFF4-4B6D-9934-AB8C4C568E2D}" v="86" dt="2020-03-14T00:29:41.866"/>
    <p1510:client id="{B7CA8C48-7DAD-40D1-BA98-01463637147D}" v="67" dt="2020-03-14T21:04:21.668"/>
    <p1510:client id="{BAE3137E-5ED2-488F-90AA-67C3B75162E2}" v="4" dt="2020-04-06T18:41:56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0" autoAdjust="0"/>
    <p:restoredTop sz="85278" autoAdjust="0"/>
  </p:normalViewPr>
  <p:slideViewPr>
    <p:cSldViewPr snapToGrid="0">
      <p:cViewPr varScale="1">
        <p:scale>
          <a:sx n="63" d="100"/>
          <a:sy n="63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11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7CA8C48-7DAD-40D1-BA98-01463637147D}"/>
    <pc:docChg chg="modSld">
      <pc:chgData name="Felipe Augusto Pereira de Figueiredo" userId="e1771b70d906f94b" providerId="Windows Live" clId="Web-{B7CA8C48-7DAD-40D1-BA98-01463637147D}" dt="2020-03-14T21:04:21.668" v="66" actId="20577"/>
      <pc:docMkLst>
        <pc:docMk/>
      </pc:docMkLst>
      <pc:sldChg chg="modSp">
        <pc:chgData name="Felipe Augusto Pereira de Figueiredo" userId="e1771b70d906f94b" providerId="Windows Live" clId="Web-{B7CA8C48-7DAD-40D1-BA98-01463637147D}" dt="2020-03-14T21:04:21.668" v="65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B7CA8C48-7DAD-40D1-BA98-01463637147D}" dt="2020-03-14T21:04:21.668" v="65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BAE3137E-5ED2-488F-90AA-67C3B75162E2}"/>
    <pc:docChg chg="delSld">
      <pc:chgData name="Felipe Augusto Pereira de Figueiredo" userId="e1771b70d906f94b" providerId="Windows Live" clId="Web-{BAE3137E-5ED2-488F-90AA-67C3B75162E2}" dt="2020-04-06T18:41:56.776" v="3"/>
      <pc:docMkLst>
        <pc:docMk/>
      </pc:docMkLst>
      <pc:sldChg chg="del">
        <pc:chgData name="Felipe Augusto Pereira de Figueiredo" userId="e1771b70d906f94b" providerId="Windows Live" clId="Web-{BAE3137E-5ED2-488F-90AA-67C3B75162E2}" dt="2020-04-06T18:41:36.120" v="0"/>
        <pc:sldMkLst>
          <pc:docMk/>
          <pc:sldMk cId="2987778591" sldId="361"/>
        </pc:sldMkLst>
      </pc:sldChg>
      <pc:sldChg chg="del">
        <pc:chgData name="Felipe Augusto Pereira de Figueiredo" userId="e1771b70d906f94b" providerId="Windows Live" clId="Web-{BAE3137E-5ED2-488F-90AA-67C3B75162E2}" dt="2020-04-06T18:41:56.698" v="2"/>
        <pc:sldMkLst>
          <pc:docMk/>
          <pc:sldMk cId="1383714521" sldId="385"/>
        </pc:sldMkLst>
      </pc:sldChg>
      <pc:sldChg chg="del">
        <pc:chgData name="Felipe Augusto Pereira de Figueiredo" userId="e1771b70d906f94b" providerId="Windows Live" clId="Web-{BAE3137E-5ED2-488F-90AA-67C3B75162E2}" dt="2020-04-06T18:41:56.776" v="3"/>
        <pc:sldMkLst>
          <pc:docMk/>
          <pc:sldMk cId="1326828379" sldId="386"/>
        </pc:sldMkLst>
      </pc:sldChg>
      <pc:sldChg chg="del">
        <pc:chgData name="Felipe Augusto Pereira de Figueiredo" userId="e1771b70d906f94b" providerId="Windows Live" clId="Web-{BAE3137E-5ED2-488F-90AA-67C3B75162E2}" dt="2020-04-06T18:41:48.901" v="1"/>
        <pc:sldMkLst>
          <pc:docMk/>
          <pc:sldMk cId="2260281898" sldId="387"/>
        </pc:sldMkLst>
      </pc:sldChg>
    </pc:docChg>
  </pc:docChgLst>
  <pc:docChgLst>
    <pc:chgData name="Felipe Augusto Pereira de Figueiredo" userId="e1771b70d906f94b" providerId="Windows Live" clId="Web-{20CAF96C-3A3A-4667-836E-5D2043E55A0D}"/>
    <pc:docChg chg="addSld modSld">
      <pc:chgData name="Felipe Augusto Pereira de Figueiredo" userId="e1771b70d906f94b" providerId="Windows Live" clId="Web-{20CAF96C-3A3A-4667-836E-5D2043E55A0D}" dt="2020-02-17T16:29:36.671" v="85"/>
      <pc:docMkLst>
        <pc:docMk/>
      </pc:docMkLst>
      <pc:sldChg chg="delSp modSp">
        <pc:chgData name="Felipe Augusto Pereira de Figueiredo" userId="e1771b70d906f94b" providerId="Windows Live" clId="Web-{20CAF96C-3A3A-4667-836E-5D2043E55A0D}" dt="2020-02-17T16:28:56.981" v="84"/>
        <pc:sldMkLst>
          <pc:docMk/>
          <pc:sldMk cId="2105159769" sldId="256"/>
        </pc:sldMkLst>
        <pc:spChg chg="mod">
          <ac:chgData name="Felipe Augusto Pereira de Figueiredo" userId="e1771b70d906f94b" providerId="Windows Live" clId="Web-{20CAF96C-3A3A-4667-836E-5D2043E55A0D}" dt="2020-02-17T16:28:51.715" v="81" actId="20577"/>
          <ac:spMkLst>
            <pc:docMk/>
            <pc:sldMk cId="2105159769" sldId="256"/>
            <ac:spMk id="2" creationId="{00000000-0000-0000-0000-000000000000}"/>
          </ac:spMkLst>
        </pc:spChg>
        <pc:spChg chg="del mod">
          <ac:chgData name="Felipe Augusto Pereira de Figueiredo" userId="e1771b70d906f94b" providerId="Windows Live" clId="Web-{20CAF96C-3A3A-4667-836E-5D2043E55A0D}" dt="2020-02-17T16:28:56.981" v="84"/>
          <ac:spMkLst>
            <pc:docMk/>
            <pc:sldMk cId="2105159769" sldId="256"/>
            <ac:spMk id="3" creationId="{00000000-0000-0000-0000-000000000000}"/>
          </ac:spMkLst>
        </pc:spChg>
      </pc:sldChg>
      <pc:sldChg chg="new">
        <pc:chgData name="Felipe Augusto Pereira de Figueiredo" userId="e1771b70d906f94b" providerId="Windows Live" clId="Web-{20CAF96C-3A3A-4667-836E-5D2043E55A0D}" dt="2020-02-17T16:29:36.671" v="85"/>
        <pc:sldMkLst>
          <pc:docMk/>
          <pc:sldMk cId="2437199265" sldId="257"/>
        </pc:sldMkLst>
      </pc:sldChg>
    </pc:docChg>
  </pc:docChgLst>
  <pc:docChgLst>
    <pc:chgData name="Felipe Augusto Pereira de Figueiredo" userId="e1771b70d906f94b" providerId="Windows Live" clId="Web-{08E38356-0DC9-4DD7-A6CF-E66A8B5B2F0A}"/>
    <pc:docChg chg="modSld">
      <pc:chgData name="Felipe Augusto Pereira de Figueiredo" userId="e1771b70d906f94b" providerId="Windows Live" clId="Web-{08E38356-0DC9-4DD7-A6CF-E66A8B5B2F0A}" dt="2020-03-18T17:39:02.661" v="87"/>
      <pc:docMkLst>
        <pc:docMk/>
      </pc:docMkLst>
      <pc:sldChg chg="modNotes">
        <pc:chgData name="Felipe Augusto Pereira de Figueiredo" userId="e1771b70d906f94b" providerId="Windows Live" clId="Web-{08E38356-0DC9-4DD7-A6CF-E66A8B5B2F0A}" dt="2020-03-18T17:39:02.661" v="87"/>
        <pc:sldMkLst>
          <pc:docMk/>
          <pc:sldMk cId="1706263506" sldId="312"/>
        </pc:sldMkLst>
      </pc:sldChg>
    </pc:docChg>
  </pc:docChgLst>
  <pc:docChgLst>
    <pc:chgData name="Felipe Augusto Pereira de Figueiredo" userId="e1771b70d906f94b" providerId="Windows Live" clId="Web-{7B93843C-DFF4-4B6D-9934-AB8C4C568E2D}"/>
    <pc:docChg chg="modSld">
      <pc:chgData name="Felipe Augusto Pereira de Figueiredo" userId="e1771b70d906f94b" providerId="Windows Live" clId="Web-{7B93843C-DFF4-4B6D-9934-AB8C4C568E2D}" dt="2020-03-14T00:29:41.866" v="84" actId="20577"/>
      <pc:docMkLst>
        <pc:docMk/>
      </pc:docMkLst>
      <pc:sldChg chg="modSp">
        <pc:chgData name="Felipe Augusto Pereira de Figueiredo" userId="e1771b70d906f94b" providerId="Windows Live" clId="Web-{7B93843C-DFF4-4B6D-9934-AB8C4C568E2D}" dt="2020-03-14T00:29:41.866" v="83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7B93843C-DFF4-4B6D-9934-AB8C4C568E2D}" dt="2020-03-14T00:29:41.866" v="83" actId="20577"/>
          <ac:spMkLst>
            <pc:docMk/>
            <pc:sldMk cId="63867976" sldId="310"/>
            <ac:spMk id="2" creationId="{00000000-0000-0000-0000-000000000000}"/>
          </ac:spMkLst>
        </pc:spChg>
        <pc:spChg chg="mod">
          <ac:chgData name="Felipe Augusto Pereira de Figueiredo" userId="e1771b70d906f94b" providerId="Windows Live" clId="Web-{7B93843C-DFF4-4B6D-9934-AB8C4C568E2D}" dt="2020-03-14T00:29:05.036" v="71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62FC7D01-7DC2-4ECC-8EE4-941CF425DBEE}"/>
    <pc:docChg chg="addSld delSld modSld">
      <pc:chgData name="Felipe Augusto Pereira de Figueiredo" userId="e1771b70d906f94b" providerId="Windows Live" clId="Web-{62FC7D01-7DC2-4ECC-8EE4-941CF425DBEE}" dt="2020-04-04T01:47:57.654" v="273" actId="1076"/>
      <pc:docMkLst>
        <pc:docMk/>
      </pc:docMkLst>
      <pc:sldChg chg="del">
        <pc:chgData name="Felipe Augusto Pereira de Figueiredo" userId="e1771b70d906f94b" providerId="Windows Live" clId="Web-{62FC7D01-7DC2-4ECC-8EE4-941CF425DBEE}" dt="2020-04-04T01:13:21.236" v="1"/>
        <pc:sldMkLst>
          <pc:docMk/>
          <pc:sldMk cId="883606865" sldId="300"/>
        </pc:sldMkLst>
      </pc:sldChg>
      <pc:sldChg chg="addSp modSp">
        <pc:chgData name="Felipe Augusto Pereira de Figueiredo" userId="e1771b70d906f94b" providerId="Windows Live" clId="Web-{62FC7D01-7DC2-4ECC-8EE4-941CF425DBEE}" dt="2020-04-04T01:47:57.654" v="273" actId="1076"/>
        <pc:sldMkLst>
          <pc:docMk/>
          <pc:sldMk cId="1037579582" sldId="332"/>
        </pc:sldMkLst>
        <pc:picChg chg="add mod">
          <ac:chgData name="Felipe Augusto Pereira de Figueiredo" userId="e1771b70d906f94b" providerId="Windows Live" clId="Web-{62FC7D01-7DC2-4ECC-8EE4-941CF425DBEE}" dt="2020-04-04T01:47:57.654" v="273" actId="1076"/>
          <ac:picMkLst>
            <pc:docMk/>
            <pc:sldMk cId="1037579582" sldId="332"/>
            <ac:picMk id="3" creationId="{2A0DF154-7178-4F01-A59C-CD7D1EB3AD92}"/>
          </ac:picMkLst>
        </pc:picChg>
      </pc:sldChg>
      <pc:sldChg chg="modSp">
        <pc:chgData name="Felipe Augusto Pereira de Figueiredo" userId="e1771b70d906f94b" providerId="Windows Live" clId="Web-{62FC7D01-7DC2-4ECC-8EE4-941CF425DBEE}" dt="2020-04-04T01:25:24.877" v="195" actId="20577"/>
        <pc:sldMkLst>
          <pc:docMk/>
          <pc:sldMk cId="2987778591" sldId="361"/>
        </pc:sldMkLst>
        <pc:spChg chg="mod">
          <ac:chgData name="Felipe Augusto Pereira de Figueiredo" userId="e1771b70d906f94b" providerId="Windows Live" clId="Web-{62FC7D01-7DC2-4ECC-8EE4-941CF425DBEE}" dt="2020-04-04T01:25:24.877" v="195" actId="20577"/>
          <ac:spMkLst>
            <pc:docMk/>
            <pc:sldMk cId="2987778591" sldId="361"/>
            <ac:spMk id="3" creationId="{00000000-0000-0000-0000-000000000000}"/>
          </ac:spMkLst>
        </pc:spChg>
      </pc:sldChg>
      <pc:sldChg chg="modSp modNotes">
        <pc:chgData name="Felipe Augusto Pereira de Figueiredo" userId="e1771b70d906f94b" providerId="Windows Live" clId="Web-{62FC7D01-7DC2-4ECC-8EE4-941CF425DBEE}" dt="2020-04-04T01:22:38.663" v="142" actId="14100"/>
        <pc:sldMkLst>
          <pc:docMk/>
          <pc:sldMk cId="3813385247" sldId="378"/>
        </pc:sldMkLst>
        <pc:spChg chg="mod">
          <ac:chgData name="Felipe Augusto Pereira de Figueiredo" userId="e1771b70d906f94b" providerId="Windows Live" clId="Web-{62FC7D01-7DC2-4ECC-8EE4-941CF425DBEE}" dt="2020-04-04T01:22:38.663" v="142" actId="14100"/>
          <ac:spMkLst>
            <pc:docMk/>
            <pc:sldMk cId="3813385247" sldId="378"/>
            <ac:spMk id="3" creationId="{00000000-0000-0000-0000-000000000000}"/>
          </ac:spMkLst>
        </pc:spChg>
      </pc:sldChg>
      <pc:sldChg chg="del">
        <pc:chgData name="Felipe Augusto Pereira de Figueiredo" userId="e1771b70d906f94b" providerId="Windows Live" clId="Web-{62FC7D01-7DC2-4ECC-8EE4-941CF425DBEE}" dt="2020-04-04T01:24:50.391" v="175"/>
        <pc:sldMkLst>
          <pc:docMk/>
          <pc:sldMk cId="2636909579" sldId="379"/>
        </pc:sldMkLst>
      </pc:sldChg>
      <pc:sldChg chg="del">
        <pc:chgData name="Felipe Augusto Pereira de Figueiredo" userId="e1771b70d906f94b" providerId="Windows Live" clId="Web-{62FC7D01-7DC2-4ECC-8EE4-941CF425DBEE}" dt="2020-04-04T01:24:50.406" v="176"/>
        <pc:sldMkLst>
          <pc:docMk/>
          <pc:sldMk cId="3307251767" sldId="380"/>
        </pc:sldMkLst>
      </pc:sldChg>
      <pc:sldChg chg="del">
        <pc:chgData name="Felipe Augusto Pereira de Figueiredo" userId="e1771b70d906f94b" providerId="Windows Live" clId="Web-{62FC7D01-7DC2-4ECC-8EE4-941CF425DBEE}" dt="2020-04-04T01:28:01.669" v="197"/>
        <pc:sldMkLst>
          <pc:docMk/>
          <pc:sldMk cId="1498450978" sldId="381"/>
        </pc:sldMkLst>
      </pc:sldChg>
      <pc:sldChg chg="add replId">
        <pc:chgData name="Felipe Augusto Pereira de Figueiredo" userId="e1771b70d906f94b" providerId="Windows Live" clId="Web-{62FC7D01-7DC2-4ECC-8EE4-941CF425DBEE}" dt="2020-04-04T01:13:12.219" v="0"/>
        <pc:sldMkLst>
          <pc:docMk/>
          <pc:sldMk cId="1168747188" sldId="398"/>
        </pc:sldMkLst>
      </pc:sldChg>
      <pc:sldChg chg="modSp new modNotes">
        <pc:chgData name="Felipe Augusto Pereira de Figueiredo" userId="e1771b70d906f94b" providerId="Windows Live" clId="Web-{62FC7D01-7DC2-4ECC-8EE4-941CF425DBEE}" dt="2020-04-04T01:33:54.380" v="268" actId="20577"/>
        <pc:sldMkLst>
          <pc:docMk/>
          <pc:sldMk cId="2414479644" sldId="399"/>
        </pc:sldMkLst>
        <pc:spChg chg="mod">
          <ac:chgData name="Felipe Augusto Pereira de Figueiredo" userId="e1771b70d906f94b" providerId="Windows Live" clId="Web-{62FC7D01-7DC2-4ECC-8EE4-941CF425DBEE}" dt="2020-04-04T01:19:47.214" v="68" actId="20577"/>
          <ac:spMkLst>
            <pc:docMk/>
            <pc:sldMk cId="2414479644" sldId="399"/>
            <ac:spMk id="2" creationId="{F4227E34-0D58-4F7C-A44C-874904CC31AB}"/>
          </ac:spMkLst>
        </pc:spChg>
        <pc:spChg chg="mod">
          <ac:chgData name="Felipe Augusto Pereira de Figueiredo" userId="e1771b70d906f94b" providerId="Windows Live" clId="Web-{62FC7D01-7DC2-4ECC-8EE4-941CF425DBEE}" dt="2020-04-04T01:33:54.380" v="268" actId="20577"/>
          <ac:spMkLst>
            <pc:docMk/>
            <pc:sldMk cId="2414479644" sldId="399"/>
            <ac:spMk id="3" creationId="{96005A71-5862-4C74-B1AF-2AAB990B557F}"/>
          </ac:spMkLst>
        </pc:spChg>
      </pc:sldChg>
    </pc:docChg>
  </pc:docChgLst>
  <pc:docChgLst>
    <pc:chgData name="Felipe Augusto Pereira de Figueiredo" userId="e1771b70d906f94b" providerId="Windows Live" clId="Web-{58D05219-7C7B-4B91-A7AF-DC0AF21441D4}"/>
    <pc:docChg chg="modSld">
      <pc:chgData name="Felipe Augusto Pereira de Figueiredo" userId="e1771b70d906f94b" providerId="Windows Live" clId="Web-{58D05219-7C7B-4B91-A7AF-DC0AF21441D4}" dt="2020-03-15T18:19:02.459" v="6" actId="20577"/>
      <pc:docMkLst>
        <pc:docMk/>
      </pc:docMkLst>
      <pc:sldChg chg="modSp">
        <pc:chgData name="Felipe Augusto Pereira de Figueiredo" userId="e1771b70d906f94b" providerId="Windows Live" clId="Web-{58D05219-7C7B-4B91-A7AF-DC0AF21441D4}" dt="2020-03-15T18:18:57.443" v="4" actId="20577"/>
        <pc:sldMkLst>
          <pc:docMk/>
          <pc:sldMk cId="63867976" sldId="310"/>
        </pc:sldMkLst>
        <pc:spChg chg="mod">
          <ac:chgData name="Felipe Augusto Pereira de Figueiredo" userId="e1771b70d906f94b" providerId="Windows Live" clId="Web-{58D05219-7C7B-4B91-A7AF-DC0AF21441D4}" dt="2020-03-15T18:18:57.443" v="4" actId="20577"/>
          <ac:spMkLst>
            <pc:docMk/>
            <pc:sldMk cId="63867976" sldId="310"/>
            <ac:spMk id="3" creationId="{00000000-0000-0000-0000-000000000000}"/>
          </ac:spMkLst>
        </pc:spChg>
      </pc:sldChg>
    </pc:docChg>
  </pc:docChgLst>
  <pc:docChgLst>
    <pc:chgData name="Felipe Augusto Pereira de Figueiredo" userId="e1771b70d906f94b" providerId="Windows Live" clId="Web-{328F8323-A8B4-4BB5-8B29-141FF986EA24}"/>
    <pc:docChg chg="modSld">
      <pc:chgData name="Felipe Augusto Pereira de Figueiredo" userId="e1771b70d906f94b" providerId="Windows Live" clId="Web-{328F8323-A8B4-4BB5-8B29-141FF986EA24}" dt="2020-04-06T19:56:50.780" v="9" actId="20577"/>
      <pc:docMkLst>
        <pc:docMk/>
      </pc:docMkLst>
      <pc:sldChg chg="modSp">
        <pc:chgData name="Felipe Augusto Pereira de Figueiredo" userId="e1771b70d906f94b" providerId="Windows Live" clId="Web-{328F8323-A8B4-4BB5-8B29-141FF986EA24}" dt="2020-04-06T19:56:50.780" v="8" actId="20577"/>
        <pc:sldMkLst>
          <pc:docMk/>
          <pc:sldMk cId="4289465553" sldId="388"/>
        </pc:sldMkLst>
        <pc:spChg chg="mod">
          <ac:chgData name="Felipe Augusto Pereira de Figueiredo" userId="e1771b70d906f94b" providerId="Windows Live" clId="Web-{328F8323-A8B4-4BB5-8B29-141FF986EA24}" dt="2020-04-06T19:56:50.780" v="8" actId="20577"/>
          <ac:spMkLst>
            <pc:docMk/>
            <pc:sldMk cId="4289465553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AF11-6A8A-4E64-94F5-26D4FBA2A01D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B99DF-01BC-492A-8CEF-4FD88D18DD9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59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6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Exemplo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pt-BR" dirty="0" smtClean="0"/>
              <a:t>https://mybinder.org/v2/gh/zz4fap/t319_aprendizado_de_maquina/main?filepath=notebooks%2Fregression%2Fnormal_equation_example1.ipynb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numpy.c</a:t>
            </a:r>
            <a:r>
              <a:rPr lang="en-US" dirty="0"/>
              <a:t>_</a:t>
            </a:r>
            <a:r>
              <a:rPr lang="en-US" baseline="0" dirty="0"/>
              <a:t> : </a:t>
            </a:r>
            <a:r>
              <a:rPr lang="en-US" baseline="0" dirty="0" err="1"/>
              <a:t>concatena</a:t>
            </a:r>
            <a:r>
              <a:rPr lang="en-US" baseline="0" dirty="0"/>
              <a:t> </a:t>
            </a:r>
            <a:r>
              <a:rPr lang="en-US" baseline="0" dirty="0" err="1"/>
              <a:t>vetores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 err="1"/>
              <a:t>Perceba</a:t>
            </a:r>
            <a:r>
              <a:rPr lang="en-US" dirty="0"/>
              <a:t> que com </a:t>
            </a:r>
            <a:r>
              <a:rPr lang="en-US" dirty="0" err="1"/>
              <a:t>apenas</a:t>
            </a:r>
            <a:r>
              <a:rPr lang="en-US" dirty="0"/>
              <a:t> 100</a:t>
            </a:r>
            <a:r>
              <a:rPr lang="en-US" baseline="0" dirty="0"/>
              <a:t> </a:t>
            </a:r>
            <a:r>
              <a:rPr lang="en-US" baseline="0" dirty="0" err="1"/>
              <a:t>observações</a:t>
            </a:r>
            <a:r>
              <a:rPr lang="en-US" baseline="0" dirty="0"/>
              <a:t> (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exemplos</a:t>
            </a:r>
            <a:r>
              <a:rPr lang="en-US" baseline="0" dirty="0"/>
              <a:t>),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obtidos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bem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dos </a:t>
            </a:r>
            <a:r>
              <a:rPr lang="en-US" baseline="0" dirty="0" err="1"/>
              <a:t>exatos</a:t>
            </a:r>
            <a:r>
              <a:rPr lang="en-US" baseline="0" dirty="0"/>
              <a:t>, </a:t>
            </a:r>
            <a:r>
              <a:rPr lang="en-US" baseline="0" dirty="0" err="1"/>
              <a:t>porém</a:t>
            </a:r>
            <a:r>
              <a:rPr lang="en-US" baseline="0" dirty="0"/>
              <a:t>, </a:t>
            </a:r>
            <a:r>
              <a:rPr lang="pt-BR" dirty="0"/>
              <a:t>o ruído torna impossível recuperar os parâmetros exatos da função original.</a:t>
            </a:r>
          </a:p>
          <a:p>
            <a:r>
              <a:rPr lang="pt-BR" dirty="0"/>
              <a:t>Se aumentarmos o</a:t>
            </a:r>
            <a:r>
              <a:rPr lang="pt-BR" baseline="0" dirty="0"/>
              <a:t> número de observações conseguimos melhorar a estimação.</a:t>
            </a:r>
          </a:p>
          <a:p>
            <a:endParaRPr lang="pt-BR" baseline="0" dirty="0"/>
          </a:p>
          <a:p>
            <a:r>
              <a:rPr lang="pt-BR" baseline="0" dirty="0"/>
              <a:t>O argumento x passado para o método fit da classe LinearRegression é uma matriz com N x </a:t>
            </a:r>
            <a:r>
              <a:rPr lang="pt-BR" baseline="0" dirty="0" smtClean="0"/>
              <a:t>K, </a:t>
            </a:r>
            <a:r>
              <a:rPr lang="pt-BR" baseline="0" dirty="0"/>
              <a:t>ou seja, uma matriz com N exemplos como linhas e </a:t>
            </a:r>
            <a:r>
              <a:rPr lang="pt-BR" baseline="0" dirty="0" smtClean="0"/>
              <a:t>K </a:t>
            </a:r>
            <a:r>
              <a:rPr lang="pt-BR" baseline="0" dirty="0"/>
              <a:t>atributos como colunas</a:t>
            </a:r>
            <a:r>
              <a:rPr lang="pt-BR" baseline="0" dirty="0" smtClean="0"/>
              <a:t>. Porém, lembre-se que se existe um peso a0, e portanto x deveria ter dimensão N x K+1, entretanto, por padrão a classe LinearRegression já faz isso pra você autimaticamente. </a:t>
            </a:r>
            <a:r>
              <a:rPr lang="pt-BR" u="none" baseline="0" dirty="0" smtClean="0"/>
              <a:t>Caso </a:t>
            </a:r>
            <a:r>
              <a:rPr lang="pt-BR" u="none" baseline="0" dirty="0"/>
              <a:t>sua função hipótese não considere o peso a0, então, durante a instanciação da classe você </a:t>
            </a:r>
            <a:r>
              <a:rPr lang="pt-BR" u="none" baseline="0" dirty="0" smtClean="0"/>
              <a:t>deve configurar o parâmetro </a:t>
            </a: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fit_intercept=False</a:t>
            </a:r>
            <a:r>
              <a:rPr lang="pt-B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pois por default o método fit tenta encontrar o valor de a0.</a:t>
            </a:r>
            <a:endParaRPr lang="nl-BE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02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</a:t>
                </a:r>
                <a:r>
                  <a:rPr lang="pt-BR" noProof="0" dirty="0" smtClean="0"/>
                  <a:t>.</a:t>
                </a:r>
                <a:endParaRPr lang="pt-BR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276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https://mybinder.org/v2/gh/zz4fap/t319_aprendizado_de_maquina/main?filepath=notebooks%2Fregression%2Ferror_surface_example1.ipynb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70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b="1" noProof="0" dirty="0" smtClean="0"/>
                  <a:t>Exemplo</a:t>
                </a:r>
                <a:r>
                  <a:rPr lang="pt-BR" noProof="0" dirty="0" smtClean="0"/>
                  <a:t>: </a:t>
                </a:r>
                <a:r>
                  <a:rPr lang="pt-BR" dirty="0" smtClean="0"/>
                  <a:t>https://mybinder.org/v2/gh/zz4fap/t319_aprendizado_de_maquina/main?filepath=notebooks%2Fregression%2Ferror_surface_example2.ipynb</a:t>
                </a:r>
              </a:p>
              <a:p>
                <a:endParaRPr lang="pt-BR" noProof="0" dirty="0" smtClean="0"/>
              </a:p>
              <a:p>
                <a:endParaRPr lang="pt-BR" noProof="0" dirty="0" smtClean="0"/>
              </a:p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noProof="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noProof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noProof="0" dirty="0"/>
                  <a:t> </a:t>
                </a:r>
                <a14:m>
                  <m:oMath xmlns:m="http://schemas.openxmlformats.org/officeDocument/2006/math">
                    <m:r>
                      <a:rPr lang="pt-BR" b="1" i="1" noProof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noProof="0" dirty="0" smtClean="0"/>
                  <a:t>No problema de regressão linear, a superfície de erro para o critério de quadrados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mínimos é dada pela expressão: </a:t>
                </a:r>
                <a:r>
                  <a:rPr lang="pt-BR" i="0" noProof="0">
                    <a:latin typeface="Cambria Math" panose="02040503050406030204" pitchFamily="18" charset="0"/>
                  </a:rPr>
                  <a:t>𝐽</a:t>
                </a:r>
                <a:r>
                  <a:rPr lang="pt-BR" i="0" noProof="0" smtClean="0">
                    <a:latin typeface="Cambria Math" panose="02040503050406030204" pitchFamily="18" charset="0"/>
                  </a:rPr>
                  <a:t>_</a:t>
                </a:r>
                <a:r>
                  <a:rPr lang="pt-BR" i="0" noProof="0">
                    <a:latin typeface="Cambria Math" panose="02040503050406030204" pitchFamily="18" charset="0"/>
                  </a:rPr>
                  <a:t>𝑒 (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𝒂)</a:t>
                </a:r>
                <a:r>
                  <a:rPr lang="pt-BR" i="0" noProof="0">
                    <a:latin typeface="Cambria Math" panose="02040503050406030204" pitchFamily="18" charset="0"/>
                  </a:rPr>
                  <a:t>=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𝒚^𝑻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𝜱𝒂</a:t>
                </a:r>
                <a:r>
                  <a:rPr lang="pt-BR" noProof="0" dirty="0"/>
                  <a:t> -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𝒚</a:t>
                </a:r>
                <a:r>
                  <a:rPr lang="pt-BR" noProof="0" dirty="0"/>
                  <a:t> +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𝒂^</a:t>
                </a:r>
                <a:r>
                  <a:rPr lang="pt-BR" i="0" noProof="0">
                    <a:latin typeface="Cambria Math" panose="02040503050406030204" pitchFamily="18" charset="0"/>
                  </a:rPr>
                  <a:t>𝑇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𝜱^</a:t>
                </a:r>
                <a:r>
                  <a:rPr lang="pt-BR" i="0" noProof="0">
                    <a:latin typeface="Cambria Math" panose="02040503050406030204" pitchFamily="18" charset="0"/>
                  </a:rPr>
                  <a:t>𝑇</a:t>
                </a:r>
                <a:r>
                  <a:rPr lang="pt-BR" b="1" noProof="0" dirty="0"/>
                  <a:t> </a:t>
                </a:r>
                <a:r>
                  <a:rPr lang="pt-BR" b="1" i="0" noProof="0">
                    <a:latin typeface="Cambria Math" panose="02040503050406030204" pitchFamily="18" charset="0"/>
                  </a:rPr>
                  <a:t>𝒂</a:t>
                </a:r>
                <a:r>
                  <a:rPr lang="pt-BR" noProof="0" dirty="0"/>
                  <a:t>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O mínimo global pode ser encontrado</a:t>
                </a:r>
                <a:r>
                  <a:rPr lang="pt-BR" baseline="0" noProof="0" dirty="0"/>
                  <a:t> pelo método dos mínimos quadrados (ou também conhecido como equação normal).</a:t>
                </a:r>
                <a:endParaRPr lang="pt-BR" noProof="0" dirty="0"/>
              </a:p>
              <a:p>
                <a:endParaRPr lang="pt-BR" noProof="0" dirty="0"/>
              </a:p>
              <a:p>
                <a:r>
                  <a:rPr lang="pt-BR" noProof="0" dirty="0"/>
                  <a:t>Observe que a função de erro é convexa, com um único mínimo global.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Convexo: curvo ou curvado para fora como o exterior de uma tigela ou esfera ou círculo.</a:t>
                </a:r>
              </a:p>
              <a:p>
                <a:endParaRPr lang="pt-BR" noProof="0" dirty="0"/>
              </a:p>
              <a:p>
                <a:r>
                  <a:rPr lang="pt-BR" noProof="0" dirty="0"/>
                  <a:t>Uma função de valor real definida em um intervalo n-dimensional é denominada </a:t>
                </a:r>
                <a:r>
                  <a:rPr lang="pt-BR" b="1" i="1" noProof="0" dirty="0"/>
                  <a:t>convexa</a:t>
                </a:r>
                <a:r>
                  <a:rPr lang="pt-BR" noProof="0" dirty="0"/>
                  <a:t> se um segmento de linha entre dois pontos no gráfico da função estiver acima ou no gráfico.</a:t>
                </a:r>
              </a:p>
              <a:p>
                <a:endParaRPr lang="pt-BR" noProof="0" dirty="0"/>
              </a:p>
              <a:p>
                <a:r>
                  <a:rPr lang="pt-BR" b="1" noProof="0" dirty="0"/>
                  <a:t>Prova de que formas quadráticas são convexas</a:t>
                </a:r>
                <a:r>
                  <a:rPr lang="pt-BR" noProof="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https://math.stackexchange.com/questions/526657/show-convexity-of-the-quadratic-function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noProof="0" dirty="0"/>
                  <a:t>https://math.stackexchange.com/questions/483339/proof-of-convexity-of-linear-least-squares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noProof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noProof="0" dirty="0"/>
                  <a:t>A figura da direita mostra um gráfico com linhas de contorno.</a:t>
                </a:r>
                <a:r>
                  <a:rPr lang="pt-BR" baseline="0" noProof="0" dirty="0"/>
                  <a:t> </a:t>
                </a:r>
                <a:r>
                  <a:rPr lang="pt-BR" noProof="0" dirty="0"/>
                  <a:t>Uma linha de contorno ou </a:t>
                </a:r>
                <a:r>
                  <a:rPr lang="pt-BR" noProof="0" dirty="0" err="1"/>
                  <a:t>isoline</a:t>
                </a:r>
                <a:r>
                  <a:rPr lang="pt-BR" noProof="0" dirty="0"/>
                  <a:t> de uma função de duas variáveis é uma curva ao longo da qual a função tem um valor constante. Ou seja, no nosso caso, cada uma das linhas indica curvas que tem o mesmo erro.</a:t>
                </a:r>
              </a:p>
              <a:p>
                <a:endParaRPr lang="pt-BR" noProof="0" dirty="0"/>
              </a:p>
              <a:p>
                <a:endParaRPr lang="pt-BR" noProof="0" dirty="0"/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3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A solução da </a:t>
                </a:r>
                <a:r>
                  <a:rPr lang="pt-BR" sz="1200" b="1" i="1" dirty="0"/>
                  <a:t>equação normal </a:t>
                </a:r>
                <a:r>
                  <a:rPr lang="pt-BR" sz="1200" dirty="0"/>
                  <a:t>envolve o calculo</a:t>
                </a:r>
                <a:r>
                  <a:rPr lang="pt-BR" sz="1200" baseline="0" dirty="0"/>
                  <a:t> da</a:t>
                </a:r>
                <a:r>
                  <a:rPr lang="pt-BR" sz="1200" dirty="0"/>
                  <a:t>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sz="1200" i="0" dirty="0">
                    <a:latin typeface="Cambria Math" panose="02040503050406030204" pitchFamily="18" charset="0"/>
                  </a:rPr>
                  <a:t>, o </a:t>
                </a:r>
                <a:r>
                  <a:rPr lang="nl-BE" sz="1200" i="0" dirty="0" err="1">
                    <a:latin typeface="Cambria Math" panose="02040503050406030204" pitchFamily="18" charset="0"/>
                  </a:rPr>
                  <a:t>qual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tem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complexidade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computacional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variando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nl-BE" sz="1200" i="0" baseline="0" dirty="0" err="1">
                    <a:latin typeface="Cambria Math" panose="02040503050406030204" pitchFamily="18" charset="0"/>
                  </a:rPr>
                  <a:t>entre</a:t>
                </a:r>
                <a:r>
                  <a:rPr lang="nl-BE" sz="1200" i="0" baseline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200" dirty="0"/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1200" dirty="0"/>
                  <a:t>, dependendo da implementação</a:t>
                </a:r>
                <a:r>
                  <a:rPr lang="pt-BR" sz="1200" baseline="0" dirty="0"/>
                  <a:t> utilizada</a:t>
                </a:r>
                <a:r>
                  <a:rPr lang="pt-BR" sz="1200" dirty="0"/>
                  <a:t>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1200" dirty="0"/>
                  <a:t>Um algoritmo de complexidade O(n^2) te</a:t>
                </a:r>
                <a:r>
                  <a:rPr lang="pt-BR" sz="1200" baseline="0" dirty="0"/>
                  <a:t>m crescimento </a:t>
                </a:r>
                <a:r>
                  <a:rPr lang="pt-BR" sz="1200" dirty="0"/>
                  <a:t>quadrático</a:t>
                </a:r>
                <a:r>
                  <a:rPr lang="pt-BR" sz="1200" baseline="0" dirty="0"/>
                  <a:t> e O(n^3) </a:t>
                </a:r>
                <a:r>
                  <a:rPr lang="pt-BR" sz="1200" baseline="0" dirty="0" smtClean="0"/>
                  <a:t>cúbico</a:t>
                </a:r>
                <a:r>
                  <a:rPr lang="pt-BR" sz="1200" baseline="0" dirty="0"/>
                  <a:t>.</a:t>
                </a:r>
                <a:endParaRPr lang="pt-B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BE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2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/>
                  <a:t>é uma matriz (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+1 ×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12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l-BE" sz="1200" dirty="0" err="1"/>
                  <a:t>Pesquisa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em</a:t>
                </a:r>
                <a:r>
                  <a:rPr lang="nl-BE" sz="1200" dirty="0"/>
                  <a:t> </a:t>
                </a:r>
                <a:r>
                  <a:rPr lang="nl-BE" sz="1200" dirty="0" err="1"/>
                  <a:t>tomografia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sísmica</a:t>
                </a:r>
                <a:r>
                  <a:rPr lang="nl-BE" sz="1200" dirty="0"/>
                  <a:t> </a:t>
                </a:r>
                <a:r>
                  <a:rPr lang="nl-BE" sz="1200" dirty="0" err="1"/>
                  <a:t>envolve</a:t>
                </a:r>
                <a:r>
                  <a:rPr lang="nl-BE" sz="1200" dirty="0"/>
                  <a:t> </a:t>
                </a:r>
                <a:r>
                  <a:rPr lang="nl-BE" sz="1200" dirty="0" err="1"/>
                  <a:t>um</a:t>
                </a:r>
                <a:r>
                  <a:rPr lang="nl-BE" sz="1200" dirty="0"/>
                  <a:t> número </a:t>
                </a:r>
                <a:r>
                  <a:rPr lang="nl-BE" sz="1200" dirty="0" err="1"/>
                  <a:t>muito</a:t>
                </a:r>
                <a:r>
                  <a:rPr lang="nl-BE" sz="1200" dirty="0"/>
                  <a:t> grande de features, da </a:t>
                </a:r>
                <a:r>
                  <a:rPr lang="nl-BE" sz="1200" dirty="0" err="1"/>
                  <a:t>ordem</a:t>
                </a:r>
                <a:r>
                  <a:rPr lang="nl-BE" sz="1200" dirty="0"/>
                  <a:t> de 10000 features.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dirty="0" smtClean="0"/>
                  <a:t>A solução da </a:t>
                </a:r>
                <a:r>
                  <a:rPr lang="pt-BR" b="1" i="1" dirty="0" smtClean="0"/>
                  <a:t>equação normal </a:t>
                </a:r>
                <a:r>
                  <a:rPr lang="pt-BR" dirty="0" smtClean="0"/>
                  <a:t>envolve o calculo</a:t>
                </a:r>
                <a:r>
                  <a:rPr lang="pt-BR" baseline="0" dirty="0" smtClean="0"/>
                  <a:t> da</a:t>
                </a:r>
                <a:r>
                  <a:rPr lang="pt-BR" dirty="0" smtClean="0"/>
                  <a:t> </a:t>
                </a:r>
                <a:r>
                  <a:rPr lang="pt-BR" dirty="0" smtClean="0"/>
                  <a:t>inversa de </a:t>
                </a:r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nl-BE" i="0" dirty="0" smtClean="0">
                    <a:latin typeface="Cambria Math" panose="02040503050406030204" pitchFamily="18" charset="0"/>
                  </a:rPr>
                  <a:t>, o </a:t>
                </a:r>
                <a:r>
                  <a:rPr lang="nl-BE" i="0" dirty="0" err="1" smtClean="0">
                    <a:latin typeface="Cambria Math" panose="02040503050406030204" pitchFamily="18" charset="0"/>
                  </a:rPr>
                  <a:t>qual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tem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complexidade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computacional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variando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i="0" baseline="0" dirty="0" err="1" smtClean="0">
                    <a:latin typeface="Cambria Math" panose="02040503050406030204" pitchFamily="18" charset="0"/>
                  </a:rPr>
                  <a:t>entre</a:t>
                </a:r>
                <a:r>
                  <a:rPr lang="nl-BE" i="0" baseline="0" dirty="0" smtClean="0">
                    <a:latin typeface="Cambria Math" panose="02040503050406030204" pitchFamily="18" charset="0"/>
                  </a:rPr>
                  <a:t> 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𝑂(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𝑛^2.4)</a:t>
                </a:r>
                <a:r>
                  <a:rPr lang="pt-BR" dirty="0" smtClean="0"/>
                  <a:t> </a:t>
                </a:r>
                <a:r>
                  <a:rPr lang="pt-BR" dirty="0" smtClean="0"/>
                  <a:t>e </a:t>
                </a:r>
                <a:r>
                  <a:rPr lang="pt-BR" i="0">
                    <a:latin typeface="Cambria Math" panose="02040503050406030204" pitchFamily="18" charset="0"/>
                  </a:rPr>
                  <a:t>𝑂(𝑛^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3</a:t>
                </a:r>
                <a:r>
                  <a:rPr lang="pt-BR" b="0" i="0">
                    <a:latin typeface="Cambria Math" panose="02040503050406030204" pitchFamily="18" charset="0"/>
                  </a:rPr>
                  <a:t> )</a:t>
                </a:r>
                <a:r>
                  <a:rPr lang="pt-BR" dirty="0" smtClean="0"/>
                  <a:t>, dependendo da implementação</a:t>
                </a:r>
                <a:r>
                  <a:rPr lang="pt-BR" baseline="0" dirty="0" smtClean="0"/>
                  <a:t> utilizada</a:t>
                </a:r>
                <a:r>
                  <a:rPr lang="pt-BR" dirty="0" smtClean="0"/>
                  <a:t>.</a:t>
                </a:r>
                <a:endParaRPr lang="pt-BR" dirty="0" smtClean="0"/>
              </a:p>
              <a:p>
                <a:endParaRPr lang="nl-BE" i="1" dirty="0" smtClean="0">
                  <a:latin typeface="Cambria Math" panose="02040503050406030204" pitchFamily="18" charset="0"/>
                </a:endParaRPr>
              </a:p>
              <a:p>
                <a:r>
                  <a:rPr lang="el-GR" b="1" i="0">
                    <a:latin typeface="Cambria Math" panose="02040503050406030204" pitchFamily="18" charset="0"/>
                  </a:rPr>
                  <a:t>𝜱</a:t>
                </a:r>
                <a:r>
                  <a:rPr lang="nl-BE" b="1" i="0" smtClean="0">
                    <a:latin typeface="Cambria Math" panose="02040503050406030204" pitchFamily="18" charset="0"/>
                  </a:rPr>
                  <a:t>^</a:t>
                </a:r>
                <a:r>
                  <a:rPr lang="pt-BR" i="0">
                    <a:latin typeface="Cambria Math" panose="02040503050406030204" pitchFamily="18" charset="0"/>
                  </a:rPr>
                  <a:t>𝑇</a:t>
                </a:r>
                <a:r>
                  <a:rPr lang="el-GR" b="1" i="0">
                    <a:latin typeface="Cambria Math" panose="02040503050406030204" pitchFamily="18" charset="0"/>
                  </a:rPr>
                  <a:t> 𝜱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 </a:t>
                </a:r>
                <a:r>
                  <a:rPr lang="pt-BR" dirty="0" smtClean="0"/>
                  <a:t>é </a:t>
                </a:r>
                <a:r>
                  <a:rPr lang="pt-BR" dirty="0" smtClean="0"/>
                  <a:t>uma matriz (</a:t>
                </a:r>
                <a:r>
                  <a:rPr lang="pt-BR" b="0" i="0" smtClean="0">
                    <a:latin typeface="Cambria Math" panose="02040503050406030204" pitchFamily="18" charset="0"/>
                  </a:rPr>
                  <a:t>𝐾+1 ×</a:t>
                </a:r>
                <a:r>
                  <a:rPr lang="pt-BR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𝐾+1</a:t>
                </a:r>
                <a:r>
                  <a:rPr lang="pt-BR" dirty="0" smtClean="0"/>
                  <a:t>)</a:t>
                </a:r>
                <a:endParaRPr lang="nl-B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Laboratório #2</a:t>
            </a:r>
            <a:r>
              <a:rPr lang="pt-BR" dirty="0" smtClean="0"/>
              <a:t>: https://mybinder.org/v2/gh/zz4fap/t319_aprendizado_de_maquina/main?filepath=labs%2FLaboratorio2.ipynb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80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0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384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978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493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Exemplos de aplicações</a:t>
            </a:r>
            <a:r>
              <a:rPr lang="pt-BR" baseline="0" dirty="0" smtClean="0"/>
              <a:t> de regressão linear: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Modelos </a:t>
            </a:r>
            <a:r>
              <a:rPr lang="pt-BR" dirty="0"/>
              <a:t>para predição da perda por caminho.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preço de casas.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Modelos para predição do salário de um empregado baseado em sua idade.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3021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47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10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termo momentum aumenta para dimensões cujos gradientes apontam nas mesmas direções e reduz atualizações para dimensões cujos gradientes mudam de direção. Como resultado, temos convergência mais rápida e oscilação reduzida.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667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insight</a:t>
            </a:r>
            <a:r>
              <a:rPr lang="pt-BR" dirty="0"/>
              <a:t>: percepção; intuição; compreensão.</a:t>
            </a:r>
          </a:p>
          <a:p>
            <a:endParaRPr lang="pt-BR" dirty="0"/>
          </a:p>
          <a:p>
            <a:r>
              <a:rPr lang="pt-BR" dirty="0"/>
              <a:t>O termo "regressão" foi cunhado por Francis </a:t>
            </a:r>
            <a:r>
              <a:rPr lang="pt-BR" dirty="0" err="1"/>
              <a:t>Galton</a:t>
            </a:r>
            <a:r>
              <a:rPr lang="pt-BR" dirty="0"/>
              <a:t> no século 19 para descrever um fenômeno biológico. O fenômeno foi que as alturas dos descendentes de ancestrais altos tendem a </a:t>
            </a:r>
            <a:r>
              <a:rPr lang="pt-BR" b="1" i="1" dirty="0"/>
              <a:t>regredir</a:t>
            </a:r>
            <a:r>
              <a:rPr lang="pt-BR" dirty="0"/>
              <a:t> para a média (um fenômeno também é conhecido como </a:t>
            </a:r>
            <a:r>
              <a:rPr lang="pt-BR" b="1" dirty="0"/>
              <a:t>regressão à média</a:t>
            </a:r>
            <a:r>
              <a:rPr lang="pt-BR" dirty="0" smtClean="0"/>
              <a:t>).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algoritmos de aprendizado de máquina são descritos como o aprendizado de uma função,</a:t>
            </a:r>
            <a:r>
              <a:rPr lang="pt-BR" baseline="0" dirty="0"/>
              <a:t> </a:t>
            </a:r>
            <a:r>
              <a:rPr lang="pt-BR" i="1" baseline="0" dirty="0"/>
              <a:t>h</a:t>
            </a:r>
            <a:r>
              <a:rPr lang="pt-BR" dirty="0"/>
              <a:t>, que melhor mapeie as variáveis de entrada x em uma variável de saída y: y = </a:t>
            </a:r>
            <a:r>
              <a:rPr lang="pt-BR" i="1" dirty="0"/>
              <a:t>h</a:t>
            </a:r>
            <a:r>
              <a:rPr lang="pt-BR" dirty="0"/>
              <a:t>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86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 smtClean="0"/>
              <a:t>.</a:t>
            </a:r>
          </a:p>
          <a:p>
            <a:endParaRPr lang="nl-BE" baseline="0" dirty="0" smtClean="0"/>
          </a:p>
          <a:p>
            <a:r>
              <a:rPr lang="pt-BR" dirty="0" smtClean="0"/>
              <a:t>Em geometria, um hiperplano é um subespaço cuja dimensão é um a menos que a de seu espaço ambiente. Se um espaço é tridimensional, então seus hiperplanos são os planos bidimensionais, enquanto se o espaço é bidimensional, seus hiperplanos são as linhas unidimensionais.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quê Regressão LINEAR?</a:t>
            </a:r>
          </a:p>
          <a:p>
            <a:r>
              <a:rPr lang="pt-BR" dirty="0"/>
              <a:t>A regressão linear é chamada linear porque você modela sua variável de saída (y) como uma </a:t>
            </a:r>
            <a:r>
              <a:rPr lang="pt-BR" b="1" dirty="0"/>
              <a:t>combinação linear </a:t>
            </a:r>
            <a:r>
              <a:rPr lang="pt-BR" dirty="0"/>
              <a:t>de entradas e pesos (vamos chamá-las de x e a, respectivamente).</a:t>
            </a:r>
          </a:p>
          <a:p>
            <a:r>
              <a:rPr lang="pt-BR" dirty="0"/>
              <a:t>Linear significa "linear com relação aos parâmetros“ e não às variáveis,</a:t>
            </a:r>
            <a:r>
              <a:rPr lang="pt-BR" baseline="0" dirty="0"/>
              <a:t> i.e., x. Portanto os seguintes modelos também são lineares com relação aos parâmetros.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a1*log(x1) + a2*cos(x2)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a1*e^x1</a:t>
            </a:r>
          </a:p>
          <a:p>
            <a:pPr marL="228600" indent="-228600">
              <a:buAutoNum type="arabicParenR"/>
            </a:pPr>
            <a:r>
              <a:rPr lang="pt-BR" baseline="0" dirty="0"/>
              <a:t>y = a0 + a1*x1^2</a:t>
            </a:r>
            <a:endParaRPr lang="pt-BR" dirty="0"/>
          </a:p>
          <a:p>
            <a:endParaRPr lang="pt-BR" dirty="0"/>
          </a:p>
          <a:p>
            <a:r>
              <a:rPr lang="pt-BR" dirty="0"/>
              <a:t>Regressão</a:t>
            </a:r>
            <a:r>
              <a:rPr lang="pt-BR" baseline="0" dirty="0"/>
              <a:t> também é conhecida como </a:t>
            </a:r>
            <a:r>
              <a:rPr lang="pt-BR" b="1" baseline="0" dirty="0"/>
              <a:t>aproximação de funções</a:t>
            </a:r>
            <a:r>
              <a:rPr lang="pt-BR" baseline="0" dirty="0"/>
              <a:t>.</a:t>
            </a:r>
          </a:p>
          <a:p>
            <a:endParaRPr lang="pt-BR" baseline="0" dirty="0"/>
          </a:p>
          <a:p>
            <a:r>
              <a:rPr lang="pt-BR" dirty="0"/>
              <a:t>Basicamente, regressão significa encontrar a melhor curva para seus dados numéricos,</a:t>
            </a:r>
            <a:r>
              <a:rPr lang="pt-BR" baseline="0" dirty="0"/>
              <a:t> ou seja, </a:t>
            </a:r>
            <a:r>
              <a:rPr lang="pt-BR" dirty="0"/>
              <a:t>uma aproximação funcional dos dados.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i="1" dirty="0"/>
              <a:t>espaço de hipóteses</a:t>
            </a:r>
            <a:r>
              <a:rPr lang="pt-BR" dirty="0"/>
              <a:t> é o conjunto de todas a possíveis</a:t>
            </a:r>
            <a:r>
              <a:rPr lang="pt-BR" baseline="0" dirty="0"/>
              <a:t> </a:t>
            </a:r>
            <a:r>
              <a:rPr lang="pt-BR" b="1" i="1" baseline="0" dirty="0"/>
              <a:t>funções hipótese</a:t>
            </a:r>
            <a:r>
              <a:rPr lang="pt-BR" baseline="0" dirty="0"/>
              <a:t>: h(x) a_0 + a_1 x_1 + a_2 x_2 + ... + </a:t>
            </a:r>
            <a:r>
              <a:rPr lang="pt-BR" baseline="0" dirty="0" err="1"/>
              <a:t>a_k</a:t>
            </a:r>
            <a:r>
              <a:rPr lang="pt-BR" baseline="0" dirty="0"/>
              <a:t> </a:t>
            </a:r>
            <a:r>
              <a:rPr lang="pt-BR" baseline="0" dirty="0" err="1"/>
              <a:t>x_k</a:t>
            </a:r>
            <a:r>
              <a:rPr lang="pt-BR" baseline="0" dirty="0"/>
              <a:t>. Esse conjunto de todas possíveis funções forma um hiperplano.</a:t>
            </a:r>
            <a:endParaRPr lang="pt-BR" dirty="0"/>
          </a:p>
          <a:p>
            <a:r>
              <a:rPr lang="pt-BR" dirty="0"/>
              <a:t>A escolha do espaço de hipóteses é</a:t>
            </a:r>
            <a:r>
              <a:rPr lang="pt-BR" baseline="0" dirty="0"/>
              <a:t> importantíssima para a complexidade da tarefa de encontrar uma boa hipótese para a função desconhecida, </a:t>
            </a:r>
            <a:r>
              <a:rPr lang="pt-BR" b="1" i="1" baseline="0" dirty="0"/>
              <a:t>f</a:t>
            </a:r>
            <a:r>
              <a:rPr lang="pt-BR" baseline="0" dirty="0"/>
              <a:t>. </a:t>
            </a:r>
            <a:r>
              <a:rPr lang="nl-BE" baseline="0" dirty="0"/>
              <a:t>Um espaço de hipóteses muito grande faz com que se leve muito tempo para se </a:t>
            </a:r>
            <a:r>
              <a:rPr lang="nl-BE" baseline="0" dirty="0" smtClean="0"/>
              <a:t>encontrar </a:t>
            </a:r>
            <a:r>
              <a:rPr lang="nl-BE" b="1" i="1" baseline="0" dirty="0"/>
              <a:t>h</a:t>
            </a:r>
            <a:r>
              <a:rPr lang="nl-BE" baseline="0" dirty="0"/>
              <a:t>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6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pt-B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pt-BR" dirty="0" smtClean="0"/>
                  <a:t> é o coeficiente linear, ou seja, 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é o valor de </a:t>
                </a:r>
                <a:r>
                  <a:rPr lang="pt-BR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ℎ</a:t>
                </a:r>
                <a:r>
                  <a:rPr lang="pt-BR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(𝒙)</a:t>
                </a:r>
                <a:r>
                  <a:rPr lang="pt-BR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 o ponto em que a reta intercepta o eixo y.</a:t>
                </a:r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385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do</a:t>
            </a:r>
            <a:r>
              <a:rPr lang="pt-BR" baseline="0" dirty="0"/>
              <a:t> </a:t>
            </a:r>
            <a:r>
              <a:rPr lang="pt-BR" b="1" baseline="0" dirty="0"/>
              <a:t>erro quadrático médio</a:t>
            </a:r>
            <a:r>
              <a:rPr lang="pt-BR" baseline="0" dirty="0"/>
              <a:t> remonta a Gauss, que demonstrou que quando os valores de y(i) tem ruído com distribuição normal, então os valores mais prováveis para o vetor de parâmetros/pesos </a:t>
            </a:r>
            <a:r>
              <a:rPr lang="pt-BR" b="1" baseline="0" dirty="0"/>
              <a:t>a</a:t>
            </a:r>
            <a:r>
              <a:rPr lang="pt-BR" baseline="0" dirty="0"/>
              <a:t> são obtidos através da minimização da soma dos quadrados dos erros.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87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</a:t>
            </a:r>
            <a:r>
              <a:rPr lang="pt-BR" b="1" dirty="0" smtClean="0"/>
              <a:t>mínimos quadrados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b="1" baseline="0" dirty="0" smtClean="0"/>
              <a:t>Posto de uma matriz</a:t>
            </a:r>
            <a:r>
              <a:rPr lang="pt-BR" baseline="0" dirty="0" smtClean="0"/>
              <a:t>: corresponde ao número de linhas ou colunas linearmente independentes da matriz.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1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mínimo é encontrado através do método</a:t>
            </a:r>
            <a:r>
              <a:rPr lang="pt-BR" baseline="0" dirty="0" smtClean="0"/>
              <a:t> </a:t>
            </a:r>
            <a:r>
              <a:rPr lang="pt-BR" dirty="0" smtClean="0"/>
              <a:t>dos mínimos quadrados.</a:t>
            </a:r>
          </a:p>
          <a:p>
            <a:endParaRPr lang="pt-BR" dirty="0" smtClean="0"/>
          </a:p>
          <a:p>
            <a:r>
              <a:rPr lang="pt-BR" dirty="0" smtClean="0"/>
              <a:t>Uma derivada basicamente encontra a inclinação de uma função. A inclinação é nula nos mínimos e máximos de uma função. Se a inclinação é nula e a segunda derivada é</a:t>
            </a:r>
            <a:r>
              <a:rPr lang="pt-BR" baseline="0" dirty="0" smtClean="0"/>
              <a:t> menor do que zero, então este é um máximo local, por outro lado, se a derivada segunda for positiva, então, este é um mínimo local.</a:t>
            </a:r>
          </a:p>
          <a:p>
            <a:endParaRPr lang="pt-BR" baseline="0" dirty="0" smtClean="0"/>
          </a:p>
          <a:p>
            <a:r>
              <a:rPr lang="pt-BR" dirty="0" smtClean="0"/>
              <a:t>Se A é uma matriz quadrada (ou seja, m = n), então A é invertível se e somente se A tiver posto igual</a:t>
            </a:r>
            <a:r>
              <a:rPr lang="pt-BR" baseline="0" dirty="0" smtClean="0"/>
              <a:t> a</a:t>
            </a:r>
            <a:r>
              <a:rPr lang="pt-BR" dirty="0" smtClean="0"/>
              <a:t> n (ou seja, A tiver posto completo).</a:t>
            </a:r>
          </a:p>
          <a:p>
            <a:endParaRPr lang="pt-BR" dirty="0" smtClean="0"/>
          </a:p>
          <a:p>
            <a:r>
              <a:rPr lang="pt-BR" dirty="0" smtClean="0"/>
              <a:t>O método</a:t>
            </a:r>
            <a:r>
              <a:rPr lang="pt-BR" baseline="0" dirty="0" smtClean="0"/>
              <a:t> dos mínimos quadrados só funciona para </a:t>
            </a:r>
            <a:r>
              <a:rPr lang="pt-BR" dirty="0" smtClean="0"/>
              <a:t>sistemas</a:t>
            </a:r>
            <a:r>
              <a:rPr lang="pt-BR" baseline="0" dirty="0" smtClean="0"/>
              <a:t> </a:t>
            </a:r>
            <a:r>
              <a:rPr lang="pt-BR" dirty="0" smtClean="0"/>
              <a:t>sobredeterminados,</a:t>
            </a:r>
            <a:r>
              <a:rPr lang="pt-BR" baseline="0" dirty="0" smtClean="0"/>
              <a:t> ou seja, </a:t>
            </a:r>
            <a:r>
              <a:rPr lang="pt-BR" dirty="0" smtClean="0"/>
              <a:t>conjuntos de equações nas quais há mais equações (pares x e y) que incógnitas (valores do</a:t>
            </a:r>
            <a:r>
              <a:rPr lang="pt-BR" baseline="0" dirty="0" smtClean="0"/>
              <a:t> vetor a).</a:t>
            </a:r>
          </a:p>
          <a:p>
            <a:endParaRPr lang="pt-BR" baseline="0" dirty="0" smtClean="0"/>
          </a:p>
          <a:p>
            <a:r>
              <a:rPr lang="pt-BR" baseline="0" dirty="0" smtClean="0"/>
              <a:t>Sistemas subdeterminados (número de exemplos menor do que o número de parâmetros) não tem solução ou não tem solução única.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B99DF-01BC-492A-8CEF-4FD88D18DD9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696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1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959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1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69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5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26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6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0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00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9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15A5-E95B-43EB-9AC7-9A96397448C0}" type="datetimeFigureOut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C120-4544-49C4-A71C-C78FE51875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7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normal_equation_example1.ipynb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zz4fap/t319_aprendizado_de_maquina/main?filepath=notebooks/regression/error_surface_example1.ipynb" TargetMode="External"/><Relationship Id="rId5" Type="http://schemas.openxmlformats.org/officeDocument/2006/relationships/image" Target="../media/image25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ybinder.org/v2/gh/zz4fap/t319_aprendizado_de_maquina/main?filepath=notebooks/regression/error_surface_example2.ipynb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zz4fap/t319_aprendizado_de_maquina/main?filepath=labs/Laboratorio2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z4fap/t319_aprendizado_de_maquina/blob/main/docs/Resolu%C3%A7%C3%A3o%20e%20entrega%20dos%20laborat%C3%B3ri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10.png"/><Relationship Id="rId3" Type="http://schemas.openxmlformats.org/officeDocument/2006/relationships/image" Target="../media/image230.png"/><Relationship Id="rId7" Type="http://schemas.openxmlformats.org/officeDocument/2006/relationships/image" Target="../media/image240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90.png"/><Relationship Id="rId10" Type="http://schemas.openxmlformats.org/officeDocument/2006/relationships/image" Target="../media/image280.png"/><Relationship Id="rId9" Type="http://schemas.openxmlformats.org/officeDocument/2006/relationships/image" Target="../media/image270.png"/><Relationship Id="rId1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390.png"/><Relationship Id="rId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70.png"/><Relationship Id="rId7" Type="http://schemas.openxmlformats.org/officeDocument/2006/relationships/image" Target="../media/image131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Relationship Id="rId9" Type="http://schemas.openxmlformats.org/officeDocument/2006/relationships/image" Target="../media/image1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T319 - Introdução </a:t>
            </a:r>
            <a:r>
              <a:rPr lang="pt-BR" sz="5400" dirty="0"/>
              <a:t>ao Aprendizado de </a:t>
            </a:r>
            <a:r>
              <a:rPr lang="pt-BR" sz="5400" dirty="0" smtClean="0"/>
              <a:t>Máquina:</a:t>
            </a:r>
            <a:r>
              <a:rPr lang="pt-BR" dirty="0"/>
              <a:t/>
            </a:r>
            <a:br>
              <a:rPr lang="pt-BR" dirty="0"/>
            </a:br>
            <a:r>
              <a:rPr lang="pt-BR" b="1" i="1" dirty="0"/>
              <a:t>Regressão </a:t>
            </a:r>
            <a:r>
              <a:rPr lang="pt-BR" b="1" i="1" dirty="0" smtClean="0"/>
              <a:t>Linear (Parte I)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2" y="5519955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271853" y="5528345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396429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scikit learn logo">
            <a:extLst>
              <a:ext uri="{FF2B5EF4-FFF2-40B4-BE49-F238E27FC236}">
                <a16:creationId xmlns:a16="http://schemas.microsoft.com/office/drawing/2014/main" xmlns="" id="{87129D40-D136-4716-8871-12CAEC6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14" y="2916923"/>
            <a:ext cx="2113420" cy="11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50"/>
            <a:ext cx="10515600" cy="780976"/>
          </a:xfrm>
        </p:spPr>
        <p:txBody>
          <a:bodyPr/>
          <a:lstStyle/>
          <a:p>
            <a:r>
              <a:rPr lang="pt-BR" dirty="0"/>
              <a:t>Regressão Linear em Python</a:t>
            </a:r>
            <a:endParaRPr lang="nl-BE" dirty="0"/>
          </a:p>
        </p:txBody>
      </p:sp>
      <p:sp>
        <p:nvSpPr>
          <p:cNvPr id="11" name="Rectangle 10"/>
          <p:cNvSpPr/>
          <p:nvPr/>
        </p:nvSpPr>
        <p:spPr>
          <a:xfrm>
            <a:off x="838200" y="940595"/>
            <a:ext cx="50664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all the necessary libraries.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numpy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Generate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input/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ouput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(features/labels)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values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Number of observations.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endParaRPr lang="es-ES" sz="11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1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= y </a:t>
            </a:r>
            <a:r>
              <a:rPr lang="es-ES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s-ES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np.random.randn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(N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s-E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Solve by applying the least-Squares method.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inv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() function from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NumPy’s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 Linear Algebra module (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np.linalg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) to compute the inverse of a matrix.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We use dot() method for matrix multiplication.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ones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add x0 = 1 to each instance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a_optimum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linalg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inv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)).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X_b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nl-BE" sz="11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Print best solution.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%1.4f'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a_optimum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1" y="946753"/>
            <a:ext cx="54048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The equivalent solution using the </a:t>
            </a:r>
            <a:r>
              <a:rPr lang="en-US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Scikit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-Learn library is given below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Import the linear regression module form the library.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nl-BE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linear_model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LinearRegression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nl-BE" sz="1100" dirty="0" err="1">
                <a:solidFill>
                  <a:srgbClr val="008000"/>
                </a:solidFill>
                <a:highlight>
                  <a:srgbClr val="FFFFFF"/>
                </a:highlight>
              </a:rPr>
              <a:t>instantiate</a:t>
            </a:r>
            <a:r>
              <a:rPr lang="nl-BE" sz="1100" dirty="0">
                <a:solidFill>
                  <a:srgbClr val="008000"/>
                </a:solidFill>
                <a:highlight>
                  <a:srgbClr val="FFFFFF"/>
                </a:highlight>
              </a:rPr>
              <a:t> it.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y_noisy</a:t>
            </a:r>
            <a:r>
              <a:rPr lang="nl-BE" sz="11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'a0: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intercept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Value that crosses the y-axis when all features are equal to 0.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00" b="1" dirty="0">
                <a:solidFill>
                  <a:srgbClr val="880088"/>
                </a:solidFill>
                <a:highlight>
                  <a:srgbClr val="FFFFFF"/>
                </a:highlight>
              </a:rPr>
              <a:t>print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'a1: </a:t>
            </a:r>
            <a:r>
              <a:rPr lang="nl-BE" sz="1100" dirty="0">
                <a:solidFill>
                  <a:srgbClr val="808080"/>
                </a:solidFill>
                <a:highlight>
                  <a:srgbClr val="FFFFFF"/>
                </a:highlight>
              </a:rPr>
              <a:t>%1.4f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% 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lin_reg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</a:rPr>
              <a:t>coef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_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]))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</a:rPr>
              <a:t># parameters associated with the features.</a:t>
            </a:r>
          </a:p>
          <a:p>
            <a:endParaRPr lang="nl-BE" sz="11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a0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4.0763</a:t>
            </a:r>
            <a:r>
              <a:rPr lang="nl-BE" sz="11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a1</a:t>
            </a:r>
            <a:r>
              <a:rPr lang="nl-BE" sz="11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nl-BE" sz="11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100" dirty="0">
                <a:solidFill>
                  <a:srgbClr val="FF0000"/>
                </a:solidFill>
                <a:highlight>
                  <a:srgbClr val="FFFFFF"/>
                </a:highlight>
              </a:rPr>
              <a:t>2.9413</a:t>
            </a:r>
            <a:endParaRPr lang="nl-BE" sz="11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Percebam</a:t>
                </a:r>
                <a:r>
                  <a:rPr lang="en-US" dirty="0" smtClean="0"/>
                  <a:t> </a:t>
                </a:r>
                <a:r>
                  <a:rPr lang="en-US" dirty="0"/>
                  <a:t>que com </a:t>
                </a:r>
                <a:r>
                  <a:rPr lang="en-US" dirty="0" err="1"/>
                  <a:t>apenas</a:t>
                </a:r>
                <a:r>
                  <a:rPr lang="en-US" dirty="0"/>
                  <a:t> 100 </a:t>
                </a:r>
                <a:r>
                  <a:rPr lang="en-US" dirty="0" err="1"/>
                  <a:t>exemplos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bem</a:t>
                </a:r>
                <a:r>
                  <a:rPr lang="en-US" dirty="0"/>
                  <a:t> </a:t>
                </a:r>
                <a:r>
                  <a:rPr lang="en-US" dirty="0" err="1"/>
                  <a:t>próximos</a:t>
                </a:r>
                <a:r>
                  <a:rPr lang="en-US" dirty="0"/>
                  <a:t> dos </a:t>
                </a:r>
                <a:r>
                  <a:rPr lang="en-US" dirty="0" err="1"/>
                  <a:t>exatos</a:t>
                </a:r>
                <a:r>
                  <a:rPr lang="en-US" dirty="0"/>
                  <a:t>, </a:t>
                </a: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pt-BR" dirty="0"/>
                  <a:t>o ruído torna impossível recuperar os parâmetros exatos da função original.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Se aumentarmos o número de exemplos conseguimos melhorar a </a:t>
                </a:r>
                <a:r>
                  <a:rPr lang="pt-BR" dirty="0" smtClean="0"/>
                  <a:t>estimação, porém, o ruído limitará essa melhoria.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O argumento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passado para o método fit da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é uma matriz com N x K. Porém, </a:t>
                </a:r>
                <a:r>
                  <a:rPr lang="pt-BR" dirty="0" smtClean="0"/>
                  <a:t>lembrem-se </a:t>
                </a:r>
                <a:r>
                  <a:rPr lang="pt-BR" dirty="0"/>
                  <a:t>que se existe um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 portanto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deveria ter dimensão N x K+1, entretanto, por padrão, a classe </a:t>
                </a:r>
                <a:r>
                  <a:rPr lang="pt-BR" b="1" i="1" dirty="0"/>
                  <a:t>LinearRegression</a:t>
                </a:r>
                <a:r>
                  <a:rPr lang="pt-BR" dirty="0"/>
                  <a:t> já faz isso pra </a:t>
                </a:r>
                <a:r>
                  <a:rPr lang="pt-BR" dirty="0" smtClean="0"/>
                  <a:t>vocês </a:t>
                </a:r>
                <a:r>
                  <a:rPr lang="pt-BR" dirty="0"/>
                  <a:t>automaticamente. Caso sua função hipótese não considere o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então, durante a instanciação da classe </a:t>
                </a:r>
                <a:r>
                  <a:rPr lang="pt-BR" dirty="0" smtClean="0"/>
                  <a:t>vocês devem </a:t>
                </a:r>
                <a:r>
                  <a:rPr lang="pt-BR" dirty="0"/>
                  <a:t>configurar o parâmetro </a:t>
                </a:r>
                <a:r>
                  <a:rPr lang="pt-BR" b="1" dirty="0"/>
                  <a:t>fit_intercept=False</a:t>
                </a:r>
                <a:r>
                  <a:rPr lang="pt-BR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281"/>
                <a:ext cx="1120865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381" t="-1497" r="-490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67240" y="3278768"/>
            <a:ext cx="2294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scikit-learn.org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175166" y="437286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normal_equation_example1.ipynb</a:t>
            </a:r>
            <a:endParaRPr lang="pt-B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E </a:t>
                </a:r>
                <a:r>
                  <a:rPr lang="pt-BR" dirty="0"/>
                  <a:t>se plotarmos a função de erro,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? Que forma vocês acham que ela teria?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 faz o mapeamento entre cada possível valor dos parâmetros do modelo e o erro correspondente: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Esse mapeamento define a </a:t>
                </a:r>
                <a:r>
                  <a:rPr lang="pt-BR" b="1" i="1" dirty="0"/>
                  <a:t>superfície de erro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pt-BR" dirty="0"/>
                  <a:t>assume uma forma </a:t>
                </a:r>
                <a:r>
                  <a:rPr lang="pt-BR" b="1" i="1" dirty="0"/>
                  <a:t>quadrática</a:t>
                </a:r>
                <a:r>
                  <a:rPr lang="pt-BR" dirty="0"/>
                  <a:t> com respeito ao </a:t>
                </a:r>
                <a:r>
                  <a:rPr lang="pt-BR" b="1" i="1" dirty="0"/>
                  <a:t>vetor de pesos</a:t>
                </a:r>
                <a:r>
                  <a:rPr lang="pt-BR" dirty="0"/>
                  <a:t>,</a:t>
                </a:r>
                <a:r>
                  <a:rPr lang="pt-BR" b="1" i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  <m:r>
                          <a:rPr lang="pt-BR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nl-BE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/>
                  <a:t>.</a:t>
                </a:r>
                <a:endParaRPr lang="en-US" i="1" dirty="0"/>
              </a:p>
              <a:p>
                <a:r>
                  <a:rPr lang="pt-BR" dirty="0"/>
                  <a:t>Consequentemente, a superfície é </a:t>
                </a:r>
                <a:r>
                  <a:rPr lang="pt-BR" b="1" i="1" dirty="0"/>
                  <a:t>convexa </a:t>
                </a:r>
                <a:r>
                  <a:rPr lang="pt-BR" dirty="0"/>
                  <a:t>(ou seja, tem forma de tigela), e portanto possui um único </a:t>
                </a:r>
                <a:r>
                  <a:rPr lang="pt-BR" b="1" i="1" dirty="0"/>
                  <a:t>mínimo global</a:t>
                </a:r>
                <a:r>
                  <a:rPr lang="pt-BR" dirty="0"/>
                  <a:t>, que pode ser encontrado, por exemplo, pela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dirty="0" smtClean="0"/>
                  <a:t>Isso é provado mostrando-se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nl-BE" dirty="0"/>
                  <a:t> é uma </a:t>
                </a:r>
                <a:r>
                  <a:rPr lang="nl-BE" b="1" i="1" dirty="0"/>
                  <a:t>matriz positiva semi-definida</a:t>
                </a:r>
                <a:r>
                  <a:rPr lang="nl-BE" dirty="0"/>
                  <a:t>, </a:t>
                </a:r>
                <a:r>
                  <a:rPr lang="nl-BE" dirty="0" smtClean="0"/>
                  <a:t>e portanto,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smtClean="0"/>
                  <a:t>sempre será </a:t>
                </a:r>
                <a:r>
                  <a:rPr lang="nl-BE" b="1" dirty="0"/>
                  <a:t>convexa</a:t>
                </a:r>
                <a:r>
                  <a:rPr lang="nl-BE" dirty="0"/>
                  <a:t> com relação </a:t>
                </a:r>
                <a:r>
                  <a:rPr lang="nl-BE" dirty="0" smtClean="0"/>
                  <a:t>ao vetor de pesos,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nl-BE" dirty="0" smtClean="0"/>
                  <a:t>.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3502" cy="4838646"/>
              </a:xfrm>
              <a:blipFill rotWithShape="0">
                <a:blip r:embed="rId3"/>
                <a:stretch>
                  <a:fillRect l="-884" t="-2519" r="-940" b="-1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#1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042330" cy="4869643"/>
              </a:xfrm>
              <a:blipFill rotWithShape="0">
                <a:blip r:embed="rId3"/>
                <a:stretch>
                  <a:fillRect l="-1213" t="-28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5795" r="9204"/>
          <a:stretch/>
        </p:blipFill>
        <p:spPr>
          <a:xfrm>
            <a:off x="8588877" y="2589591"/>
            <a:ext cx="3479139" cy="2569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na equação do EQM.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61" y="5294284"/>
                <a:ext cx="3479139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45315" y="2089315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6"/>
              </a:rPr>
              <a:t>Exemplo: </a:t>
            </a:r>
            <a:r>
              <a:rPr lang="pt-BR" b="1" dirty="0">
                <a:solidFill>
                  <a:srgbClr val="00B0F0"/>
                </a:solidFill>
                <a:hlinkClick r:id="rId6"/>
              </a:rPr>
              <a:t>error_surface_example1.ipynb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0518" y="3287397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0474273" y="3595174"/>
            <a:ext cx="0" cy="944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5068" r="19368" b="12660"/>
          <a:stretch/>
        </p:blipFill>
        <p:spPr>
          <a:xfrm>
            <a:off x="8927023" y="1150413"/>
            <a:ext cx="3170016" cy="295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Superfície de </a:t>
            </a:r>
            <a:r>
              <a:rPr lang="pt-BR" dirty="0" smtClean="0"/>
              <a:t>Erro: Exemplo #2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smtClean="0"/>
                  <a:t>O erro é calculado variando-se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4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 smtClean="0"/>
                  <a:t> na equação do EQM.</a:t>
                </a:r>
                <a:endParaRPr lang="pt-BR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9" y="3431814"/>
                <a:ext cx="1944914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24649" y="781081"/>
            <a:ext cx="40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F0"/>
                </a:solidFill>
                <a:hlinkClick r:id="rId5"/>
              </a:rPr>
              <a:t>Exemplo: error_surface_example2.ipynb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6480" r="9303" b="2066"/>
          <a:stretch/>
        </p:blipFill>
        <p:spPr>
          <a:xfrm>
            <a:off x="8927022" y="4170478"/>
            <a:ext cx="3170016" cy="2526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0090" y="4397999"/>
            <a:ext cx="12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solução ótima</a:t>
            </a:r>
            <a:endParaRPr lang="pt-BR" sz="1400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0668000" y="4705776"/>
            <a:ext cx="5845" cy="5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27767" y="2756604"/>
            <a:ext cx="1192078" cy="90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:r>
                  <a:rPr lang="pt-BR" dirty="0" smtClean="0"/>
                  <a:t>A figura ao lado mostra </a:t>
                </a:r>
                <a:r>
                  <a:rPr lang="pt-BR" dirty="0"/>
                  <a:t>a </a:t>
                </a:r>
                <a:r>
                  <a:rPr lang="pt-BR" b="1" i="1" dirty="0"/>
                  <a:t>superfície de erro </a:t>
                </a:r>
                <a:r>
                  <a:rPr lang="pt-BR" dirty="0" smtClean="0"/>
                  <a:t>para a seguinte </a:t>
                </a:r>
                <a:r>
                  <a:rPr lang="pt-BR" b="1" i="1" dirty="0" smtClean="0"/>
                  <a:t>função observável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noisy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BE" dirty="0"/>
                  <a:t> e</a:t>
                </a:r>
                <a:r>
                  <a:rPr lang="nl-BE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</a:t>
                </a:r>
                <a:r>
                  <a:rPr lang="pt-BR" b="1" i="1" dirty="0" smtClean="0"/>
                  <a:t>função objetivo</a:t>
                </a:r>
                <a:r>
                  <a:rPr lang="pt-BR" dirty="0" smtClean="0"/>
                  <a:t>. </a:t>
                </a:r>
              </a:p>
              <a:p>
                <a:r>
                  <a:rPr lang="pt-BR" dirty="0" smtClean="0"/>
                  <a:t>Neste exemplo, a </a:t>
                </a:r>
                <a:r>
                  <a:rPr lang="pt-BR" b="1" i="1" dirty="0" smtClean="0"/>
                  <a:t>função objetivo</a:t>
                </a:r>
                <a:r>
                  <a:rPr lang="pt-BR" dirty="0"/>
                  <a:t> </a:t>
                </a:r>
                <a:r>
                  <a:rPr lang="pt-BR" dirty="0" smtClean="0"/>
                  <a:t>(ou </a:t>
                </a:r>
                <a:r>
                  <a:rPr lang="pt-BR" b="1" i="1" dirty="0"/>
                  <a:t>modelo </a:t>
                </a:r>
                <a:r>
                  <a:rPr lang="pt-BR" b="1" i="1" dirty="0" smtClean="0"/>
                  <a:t>gerador</a:t>
                </a:r>
                <a:r>
                  <a:rPr lang="pt-BR" dirty="0" smtClean="0"/>
                  <a:t>) é dada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hipótese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é dada por</a:t>
                </a: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O erro </a:t>
                </a:r>
                <a:r>
                  <a:rPr lang="pt-BR" b="1" i="1" dirty="0"/>
                  <a:t>erro quadrático médio </a:t>
                </a:r>
                <a:r>
                  <a:rPr lang="pt-BR" dirty="0" smtClean="0"/>
                  <a:t>é calculado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noisy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d>
                                    <m:d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 smtClean="0"/>
              </a:p>
              <a:p>
                <a:pPr marL="285750" indent="-285750"/>
                <a:r>
                  <a:rPr lang="pt-BR" dirty="0"/>
                  <a:t>A segunda figura mostra a </a:t>
                </a:r>
                <a:r>
                  <a:rPr lang="pt-BR" b="1" dirty="0"/>
                  <a:t>superfície de contorno</a:t>
                </a:r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Uma linha de contorno de uma função de duas variáveis é uma curva ao longo da qual a função tem um valor constante. Ou seja, no nosso caso, cada uma das linhas indica curvas que </a:t>
                </a:r>
                <a:r>
                  <a:rPr lang="pt-BR" dirty="0" smtClean="0"/>
                  <a:t>têm </a:t>
                </a:r>
                <a:r>
                  <a:rPr lang="pt-BR" dirty="0"/>
                  <a:t>o mesmo </a:t>
                </a:r>
                <a:r>
                  <a:rPr lang="pt-BR" dirty="0" smtClean="0"/>
                  <a:t>erro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389568" cy="5032376"/>
              </a:xfrm>
              <a:blipFill rotWithShape="0">
                <a:blip r:embed="rId7"/>
                <a:stretch>
                  <a:fillRect l="-581" t="-1937" b="-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6879771" y="4170478"/>
            <a:ext cx="1436915" cy="102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da forma fechada (Eq. </a:t>
            </a:r>
            <a:r>
              <a:rPr lang="pt-BR"/>
              <a:t>Normal)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Alta complexidade computacional</a:t>
                </a:r>
                <a:r>
                  <a:rPr lang="pt-BR" dirty="0" smtClean="0"/>
                  <a:t>: a </a:t>
                </a:r>
                <a:r>
                  <a:rPr lang="pt-BR" dirty="0"/>
                  <a:t>solução da </a:t>
                </a:r>
                <a:r>
                  <a:rPr lang="pt-BR" b="1" i="1" dirty="0"/>
                  <a:t>equação normal</a:t>
                </a:r>
                <a:r>
                  <a:rPr lang="pt-BR" dirty="0"/>
                  <a:t> envolve o cálculo da inversa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, o qual tem complexidade computacional que varia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b="1" dirty="0"/>
                  <a:t>Ex</a:t>
                </a:r>
                <a:r>
                  <a:rPr lang="pt-BR" dirty="0"/>
                  <a:t>.: Se o número de </a:t>
                </a:r>
                <a:r>
                  <a:rPr lang="pt-BR" b="1" i="1" dirty="0" smtClean="0"/>
                  <a:t>atributos </a:t>
                </a:r>
                <a:r>
                  <a:rPr lang="pt-BR" dirty="0" smtClean="0"/>
                  <a:t>dobrar</a:t>
                </a:r>
                <a:r>
                  <a:rPr lang="pt-BR" dirty="0"/>
                  <a:t>, o tempo para cálculo aumenta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2.4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=5.3</m:t>
                    </m:r>
                  </m:oMath>
                </a14:m>
                <a:r>
                  <a:rPr lang="pt-BR" dirty="0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dirty="0"/>
                  <a:t> vezes.</a:t>
                </a:r>
              </a:p>
              <a:p>
                <a:r>
                  <a:rPr lang="pt-BR" dirty="0"/>
                  <a:t>Dependendo do número de </a:t>
                </a:r>
                <a:r>
                  <a:rPr lang="pt-BR" b="1" i="1" dirty="0"/>
                  <a:t>exemplos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, e </a:t>
                </a:r>
                <a:r>
                  <a:rPr lang="pt-BR" b="1" i="1" dirty="0" smtClean="0"/>
                  <a:t>atributos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, a matriz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pode consumir muita memória.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Portanto, essa abordagem não é escalonável!</a:t>
                </a:r>
              </a:p>
              <a:p>
                <a:r>
                  <a:rPr lang="pt-BR" dirty="0"/>
                  <a:t>Adicionalmente, para irmos além dos modelos lineares (i.e., regressão não-linear) precisamos lidar com o fato de que não existem formas fechadas como a </a:t>
                </a:r>
                <a:r>
                  <a:rPr lang="pt-BR" b="1" dirty="0"/>
                  <a:t>equação normal</a:t>
                </a:r>
                <a:r>
                  <a:rPr lang="pt-BR" dirty="0"/>
                  <a:t>.</a:t>
                </a:r>
              </a:p>
              <a:p>
                <a:r>
                  <a:rPr lang="pt-BR" b="1" dirty="0"/>
                  <a:t>Solução</a:t>
                </a:r>
                <a:r>
                  <a:rPr lang="pt-BR" dirty="0"/>
                  <a:t>: abordagens iterativas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Métodos iterativos de busca que façam a atualização dos parâmetros,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, à medida que os dados forem sendo apresentados ao modelo</a:t>
                </a:r>
                <a:r>
                  <a:rPr lang="pt-BR" dirty="0" smtClean="0"/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 smtClean="0"/>
                  <a:t>Por exemplo, o algoritmo do </a:t>
                </a:r>
                <a:r>
                  <a:rPr lang="pt-BR" b="1" i="1" dirty="0" smtClean="0"/>
                  <a:t>gradiente descendente</a:t>
                </a:r>
                <a:r>
                  <a:rPr lang="pt-BR" dirty="0" smtClean="0"/>
                  <a:t>, o qual veremos a seguir.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19391" cy="4745296"/>
              </a:xfrm>
              <a:blipFill rotWithShape="0">
                <a:blip r:embed="rId3"/>
                <a:stretch>
                  <a:fillRect l="-853" t="-3209" r="-739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Quiz</a:t>
            </a:r>
            <a:r>
              <a:rPr lang="pt-BR" dirty="0"/>
              <a:t>: “</a:t>
            </a:r>
            <a:r>
              <a:rPr lang="pt-BR" i="1" dirty="0"/>
              <a:t>T319 - Quiz -</a:t>
            </a:r>
            <a:r>
              <a:rPr lang="pt-BR" i="1" dirty="0" smtClean="0"/>
              <a:t> Regressão: Parte I (1S2021</a:t>
            </a:r>
            <a:r>
              <a:rPr lang="pt-BR" i="1" dirty="0"/>
              <a:t>)</a:t>
            </a:r>
            <a:r>
              <a:rPr lang="pt-BR" dirty="0"/>
              <a:t>” que se encontra no MS Teams.</a:t>
            </a:r>
          </a:p>
          <a:p>
            <a:r>
              <a:rPr lang="pt-BR" b="1" dirty="0"/>
              <a:t>Exercício Prático</a:t>
            </a:r>
            <a:r>
              <a:rPr lang="pt-BR" dirty="0"/>
              <a:t>: </a:t>
            </a:r>
            <a:r>
              <a:rPr lang="pt-BR" b="1" dirty="0">
                <a:hlinkClick r:id="rId3"/>
              </a:rPr>
              <a:t>Laboratório </a:t>
            </a:r>
            <a:r>
              <a:rPr lang="pt-BR" b="1" dirty="0" smtClean="0">
                <a:hlinkClick r:id="rId3"/>
              </a:rPr>
              <a:t>#2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/>
              <a:t>Pode ser baixado do MS Teams ou do GitHub.</a:t>
            </a:r>
          </a:p>
          <a:p>
            <a:pPr lvl="1"/>
            <a:r>
              <a:rPr lang="pt-BR" dirty="0"/>
              <a:t>Pode ser respondido através do link acima (na nuvem) ou localmente.</a:t>
            </a:r>
          </a:p>
          <a:p>
            <a:pPr lvl="1"/>
            <a:r>
              <a:rPr lang="pt-BR" dirty="0">
                <a:hlinkClick r:id="rId4"/>
              </a:rPr>
              <a:t>Instruções para resolução e entrega dos laboratórios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0987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302/1*MpLkcugbeMrJvFlz69LTNQ.jpeg">
            <a:extLst>
              <a:ext uri="{FF2B5EF4-FFF2-40B4-BE49-F238E27FC236}">
                <a16:creationId xmlns:a16="http://schemas.microsoft.com/office/drawing/2014/main" xmlns="" id="{DE195D4C-7D53-46C2-BDD9-033809B4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72" y="4006136"/>
            <a:ext cx="3467100" cy="23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426/1*iRv8pCP7v8FzVJNe2vAjdw.png">
            <a:extLst>
              <a:ext uri="{FF2B5EF4-FFF2-40B4-BE49-F238E27FC236}">
                <a16:creationId xmlns:a16="http://schemas.microsoft.com/office/drawing/2014/main" xmlns="" id="{76F9F526-3C2B-485C-9E25-3D10B3E3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22" y="981611"/>
            <a:ext cx="40576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194/1*JugKARhlrp9HLTF5_lN7EQ.jpeg">
            <a:extLst>
              <a:ext uri="{FF2B5EF4-FFF2-40B4-BE49-F238E27FC236}">
                <a16:creationId xmlns:a16="http://schemas.microsoft.com/office/drawing/2014/main" xmlns="" id="{50D99301-1821-4F05-A553-E371FA672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98" y="3094903"/>
            <a:ext cx="2569757" cy="34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1" y="4292217"/>
            <a:ext cx="3696053" cy="2410800"/>
          </a:xfrm>
          <a:prstGeom prst="rect">
            <a:avLst/>
          </a:prstGeom>
        </p:spPr>
      </p:pic>
      <p:pic>
        <p:nvPicPr>
          <p:cNvPr id="3" name="Picture 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xmlns="" id="{2A0DF154-7178-4F01-A59C-CD7D1EB3A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204" y="271661"/>
            <a:ext cx="3515360" cy="2253250"/>
          </a:xfrm>
          <a:prstGeom prst="rect">
            <a:avLst/>
          </a:prstGeom>
        </p:spPr>
      </p:pic>
      <p:pic>
        <p:nvPicPr>
          <p:cNvPr id="4" name="Picture 2" descr="Popular Applications of Linear Regression for Businesses | Jigsaw Academ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1" y="271661"/>
            <a:ext cx="2800855" cy="37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7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69" y="249454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FIGURAS</a:t>
            </a:r>
          </a:p>
        </p:txBody>
      </p:sp>
    </p:spTree>
    <p:extLst>
      <p:ext uri="{BB962C8B-B14F-4D97-AF65-F5344CB8AC3E}">
        <p14:creationId xmlns:p14="http://schemas.microsoft.com/office/powerpoint/2010/main" val="174878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203407" y="429883"/>
            <a:ext cx="3384834" cy="4512968"/>
            <a:chOff x="3035007" y="518783"/>
            <a:chExt cx="3384834" cy="4512968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3035007" y="518783"/>
              <a:ext cx="2806700" cy="4067687"/>
              <a:chOff x="5943600" y="2032000"/>
              <a:chExt cx="2806700" cy="406768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>
              <a:off x="3174707" y="2846474"/>
              <a:ext cx="0" cy="20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168357" y="4866786"/>
              <a:ext cx="291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164399" y="2675496"/>
                  <a:ext cx="68127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399" y="2675496"/>
                  <a:ext cx="681277" cy="3385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069873" y="4693197"/>
                  <a:ext cx="34996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73" y="4693197"/>
                  <a:ext cx="3499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 flipH="1">
              <a:off x="5213715" y="3088695"/>
              <a:ext cx="622340" cy="135557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lowchart: Connector 18"/>
            <p:cNvSpPr/>
            <p:nvPr/>
          </p:nvSpPr>
          <p:spPr>
            <a:xfrm>
              <a:off x="5604820" y="3454841"/>
              <a:ext cx="72000" cy="72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05615" y="3554745"/>
              <a:ext cx="116516" cy="255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H="1">
              <a:off x="5382809" y="3803403"/>
              <a:ext cx="122805" cy="210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0" idx="1"/>
            </p:cNvCxnSpPr>
            <p:nvPr/>
          </p:nvCxnSpPr>
          <p:spPr>
            <a:xfrm flipH="1">
              <a:off x="5151280" y="4013629"/>
              <a:ext cx="231529" cy="257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4832350" y="4270676"/>
              <a:ext cx="315507" cy="209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29089" y="2998348"/>
              <a:ext cx="670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Peso</a:t>
              </a:r>
            </a:p>
            <a:p>
              <a:pPr algn="ctr"/>
              <a:r>
                <a:rPr lang="pt-BR" sz="1200" dirty="0" smtClean="0"/>
                <a:t>inicial</a:t>
              </a:r>
              <a:endParaRPr lang="pt-BR" sz="1200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5231645" y="3272352"/>
              <a:ext cx="304022" cy="179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322063" y="4330002"/>
              <a:ext cx="820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smtClean="0"/>
                <a:t>gradiente</a:t>
              </a:r>
              <a:endParaRPr lang="pt-BR" sz="1200" dirty="0"/>
            </a:p>
          </p:txBody>
        </p:sp>
        <p:cxnSp>
          <p:nvCxnSpPr>
            <p:cNvPr id="57" name="Straight Arrow Connector 56"/>
            <p:cNvCxnSpPr>
              <a:endCxn id="56" idx="0"/>
            </p:cNvCxnSpPr>
            <p:nvPr/>
          </p:nvCxnSpPr>
          <p:spPr>
            <a:xfrm>
              <a:off x="5459008" y="4132675"/>
              <a:ext cx="273475" cy="1973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52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7" y="3374955"/>
            <a:ext cx="2224946" cy="148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64" y="3382832"/>
            <a:ext cx="1965031" cy="1473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21" y="3374237"/>
            <a:ext cx="2620040" cy="14737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7847" y="1654206"/>
            <a:ext cx="10515600" cy="1073439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1</a:t>
            </a:r>
            <a:r>
              <a:rPr lang="pt-BR" dirty="0" smtClean="0"/>
              <a:t>: Estimar o </a:t>
            </a:r>
            <a:r>
              <a:rPr lang="pt-BR" dirty="0"/>
              <a:t>preço de casas</a:t>
            </a:r>
            <a:r>
              <a:rPr lang="pt-BR" dirty="0" smtClean="0"/>
              <a:t>.</a:t>
            </a:r>
          </a:p>
          <a:p>
            <a:r>
              <a:rPr lang="pt-BR" b="1" dirty="0"/>
              <a:t>Exemplo </a:t>
            </a:r>
            <a:r>
              <a:rPr lang="pt-BR" b="1" dirty="0" smtClean="0"/>
              <a:t>2</a:t>
            </a:r>
            <a:r>
              <a:rPr lang="pt-BR" dirty="0" smtClean="0"/>
              <a:t>: Estimar as vendas de sorvete.</a:t>
            </a:r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4291" y="5688011"/>
            <a:ext cx="11053616" cy="107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encontrar uma relação matemática entre a entre a área de uma casa e seu valor</a:t>
            </a:r>
            <a:r>
              <a:rPr lang="pt-BR" dirty="0" smtClean="0"/>
              <a:t>? </a:t>
            </a:r>
          </a:p>
          <a:p>
            <a:r>
              <a:rPr lang="pt-BR" dirty="0" smtClean="0"/>
              <a:t>Ou da temperatura e a quantidade de sorvetes vendidos?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425219" y="5009292"/>
            <a:ext cx="24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R$ 1.000.000,00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978" y="5029372"/>
            <a:ext cx="21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R$ 200.000,00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7153" y="5029373"/>
            <a:ext cx="285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01" y="3004905"/>
                <a:ext cx="8938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64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33" y="2998079"/>
                <a:ext cx="7768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2995006"/>
                <a:ext cx="89389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atterplo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2762" b="-1"/>
          <a:stretch/>
        </p:blipFill>
        <p:spPr bwMode="auto">
          <a:xfrm>
            <a:off x="7799777" y="2559660"/>
            <a:ext cx="4302223" cy="31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4" name="Group 3"/>
          <p:cNvGrpSpPr/>
          <p:nvPr/>
        </p:nvGrpSpPr>
        <p:grpSpPr>
          <a:xfrm>
            <a:off x="5034465" y="3089448"/>
            <a:ext cx="5180001" cy="3048149"/>
            <a:chOff x="5034465" y="3089448"/>
            <a:chExt cx="5180001" cy="3048149"/>
          </a:xfrm>
        </p:grpSpPr>
        <p:sp>
          <p:nvSpPr>
            <p:cNvPr id="5" name="Freeform 4"/>
            <p:cNvSpPr/>
            <p:nvPr/>
          </p:nvSpPr>
          <p:spPr>
            <a:xfrm>
              <a:off x="5178136" y="3647922"/>
              <a:ext cx="4343400" cy="1972366"/>
            </a:xfrm>
            <a:custGeom>
              <a:avLst/>
              <a:gdLst>
                <a:gd name="connsiteX0" fmla="*/ 0 w 4343400"/>
                <a:gd name="connsiteY0" fmla="*/ 0 h 1972366"/>
                <a:gd name="connsiteX1" fmla="*/ 561109 w 4343400"/>
                <a:gd name="connsiteY1" fmla="*/ 1600200 h 1972366"/>
                <a:gd name="connsiteX2" fmla="*/ 1132609 w 4343400"/>
                <a:gd name="connsiteY2" fmla="*/ 914400 h 1972366"/>
                <a:gd name="connsiteX3" fmla="*/ 1756063 w 4343400"/>
                <a:gd name="connsiteY3" fmla="*/ 1963882 h 1972366"/>
                <a:gd name="connsiteX4" fmla="*/ 2389909 w 4343400"/>
                <a:gd name="connsiteY4" fmla="*/ 1402773 h 1972366"/>
                <a:gd name="connsiteX5" fmla="*/ 3917373 w 4343400"/>
                <a:gd name="connsiteY5" fmla="*/ 1278082 h 1972366"/>
                <a:gd name="connsiteX6" fmla="*/ 4343400 w 4343400"/>
                <a:gd name="connsiteY6" fmla="*/ 955964 h 197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3400" h="1972366">
                  <a:moveTo>
                    <a:pt x="0" y="0"/>
                  </a:moveTo>
                  <a:cubicBezTo>
                    <a:pt x="186170" y="723900"/>
                    <a:pt x="372341" y="1447800"/>
                    <a:pt x="561109" y="1600200"/>
                  </a:cubicBezTo>
                  <a:cubicBezTo>
                    <a:pt x="749877" y="1752600"/>
                    <a:pt x="933450" y="853786"/>
                    <a:pt x="1132609" y="914400"/>
                  </a:cubicBezTo>
                  <a:cubicBezTo>
                    <a:pt x="1331768" y="975014"/>
                    <a:pt x="1546513" y="1882487"/>
                    <a:pt x="1756063" y="1963882"/>
                  </a:cubicBezTo>
                  <a:cubicBezTo>
                    <a:pt x="1965613" y="2045277"/>
                    <a:pt x="2029691" y="1517073"/>
                    <a:pt x="2389909" y="1402773"/>
                  </a:cubicBezTo>
                  <a:cubicBezTo>
                    <a:pt x="2750127" y="1288473"/>
                    <a:pt x="3591791" y="1352550"/>
                    <a:pt x="3917373" y="1278082"/>
                  </a:cubicBezTo>
                  <a:cubicBezTo>
                    <a:pt x="4242955" y="1203614"/>
                    <a:pt x="4158096" y="1046019"/>
                    <a:pt x="4343400" y="955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5200996" y="382863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5271481" y="411086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5361016" y="44153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452456" y="47125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551516" y="497925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Curved Connector 10"/>
            <p:cNvCxnSpPr>
              <a:stCxn id="6" idx="6"/>
              <a:endCxn id="7" idx="7"/>
            </p:cNvCxnSpPr>
            <p:nvPr/>
          </p:nvCxnSpPr>
          <p:spPr>
            <a:xfrm>
              <a:off x="5286721" y="3879395"/>
              <a:ext cx="57931" cy="246340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6"/>
              <a:endCxn id="8" idx="7"/>
            </p:cNvCxnSpPr>
            <p:nvPr/>
          </p:nvCxnSpPr>
          <p:spPr>
            <a:xfrm>
              <a:off x="5357206" y="4161626"/>
              <a:ext cx="76981" cy="26861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8" idx="6"/>
              <a:endCxn id="9" idx="7"/>
            </p:cNvCxnSpPr>
            <p:nvPr/>
          </p:nvCxnSpPr>
          <p:spPr>
            <a:xfrm>
              <a:off x="5446741" y="4466135"/>
              <a:ext cx="78886" cy="26128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9" idx="6"/>
              <a:endCxn id="10" idx="7"/>
            </p:cNvCxnSpPr>
            <p:nvPr/>
          </p:nvCxnSpPr>
          <p:spPr>
            <a:xfrm>
              <a:off x="5538181" y="4763315"/>
              <a:ext cx="86506" cy="23080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6"/>
              <a:endCxn id="35" idx="0"/>
            </p:cNvCxnSpPr>
            <p:nvPr/>
          </p:nvCxnSpPr>
          <p:spPr>
            <a:xfrm>
              <a:off x="5637241" y="5030015"/>
              <a:ext cx="147638" cy="18546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61504" y="4777203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9118623" y="484225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9001472" y="4878719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8892889" y="4893008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8793832" y="4897771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8693814" y="4910425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8589990" y="4914210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3" name="Curved Connector 22"/>
            <p:cNvCxnSpPr>
              <a:stCxn id="16" idx="0"/>
              <a:endCxn id="17" idx="0"/>
            </p:cNvCxnSpPr>
            <p:nvPr/>
          </p:nvCxnSpPr>
          <p:spPr>
            <a:xfrm rot="16200000" flipH="1" flipV="1">
              <a:off x="9200403" y="4738285"/>
              <a:ext cx="65047" cy="142881"/>
            </a:xfrm>
            <a:prstGeom prst="curvedConnector3">
              <a:avLst>
                <a:gd name="adj1" fmla="val -21964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7" idx="0"/>
              <a:endCxn id="18" idx="0"/>
            </p:cNvCxnSpPr>
            <p:nvPr/>
          </p:nvCxnSpPr>
          <p:spPr>
            <a:xfrm rot="16200000" flipH="1" flipV="1">
              <a:off x="9084676" y="4801908"/>
              <a:ext cx="36469" cy="117151"/>
            </a:xfrm>
            <a:prstGeom prst="curvedConnector3">
              <a:avLst>
                <a:gd name="adj1" fmla="val -40482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8" idx="0"/>
              <a:endCxn id="19" idx="0"/>
            </p:cNvCxnSpPr>
            <p:nvPr/>
          </p:nvCxnSpPr>
          <p:spPr>
            <a:xfrm rot="16200000" flipH="1" flipV="1">
              <a:off x="8982899" y="4831571"/>
              <a:ext cx="14289" cy="108583"/>
            </a:xfrm>
            <a:prstGeom prst="curvedConnector3">
              <a:avLst>
                <a:gd name="adj1" fmla="val -7999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9" idx="0"/>
              <a:endCxn id="20" idx="0"/>
            </p:cNvCxnSpPr>
            <p:nvPr/>
          </p:nvCxnSpPr>
          <p:spPr>
            <a:xfrm rot="16200000" flipH="1" flipV="1">
              <a:off x="8883842" y="4845860"/>
              <a:ext cx="4763" cy="99057"/>
            </a:xfrm>
            <a:prstGeom prst="curvedConnector3">
              <a:avLst>
                <a:gd name="adj1" fmla="val -2299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0" idx="0"/>
              <a:endCxn id="21" idx="0"/>
            </p:cNvCxnSpPr>
            <p:nvPr/>
          </p:nvCxnSpPr>
          <p:spPr>
            <a:xfrm rot="16200000" flipH="1" flipV="1">
              <a:off x="8780359" y="4854089"/>
              <a:ext cx="12654" cy="100018"/>
            </a:xfrm>
            <a:prstGeom prst="curvedConnector3">
              <a:avLst>
                <a:gd name="adj1" fmla="val -8280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21" idx="0"/>
              <a:endCxn id="22" idx="0"/>
            </p:cNvCxnSpPr>
            <p:nvPr/>
          </p:nvCxnSpPr>
          <p:spPr>
            <a:xfrm rot="16200000" flipH="1" flipV="1">
              <a:off x="8682872" y="4860405"/>
              <a:ext cx="3785" cy="103824"/>
            </a:xfrm>
            <a:prstGeom prst="curvedConnector3">
              <a:avLst>
                <a:gd name="adj1" fmla="val -27681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048250" y="3181615"/>
              <a:ext cx="0" cy="2628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7464465" y="3379430"/>
              <a:ext cx="0" cy="48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131" y="3089448"/>
                  <a:ext cx="75322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nl-BE" b="1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234" y="5604557"/>
                  <a:ext cx="38023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/>
            <p:cNvCxnSpPr/>
            <p:nvPr/>
          </p:nvCxnSpPr>
          <p:spPr>
            <a:xfrm>
              <a:off x="5784878" y="528257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85028" y="5620288"/>
              <a:ext cx="0" cy="180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/>
            <p:cNvSpPr/>
            <p:nvPr/>
          </p:nvSpPr>
          <p:spPr>
            <a:xfrm>
              <a:off x="5742016" y="5215477"/>
              <a:ext cx="85725" cy="1015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67300" y="5829820"/>
              <a:ext cx="1438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local</a:t>
              </a:r>
              <a:endParaRPr lang="nl-BE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31541" y="5812790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mínimo global</a:t>
              </a:r>
              <a:endParaRPr lang="nl-BE" sz="1400" dirty="0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6932641" y="555837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41560" y="4972605"/>
              <a:ext cx="1935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platô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92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7189" y="1374591"/>
            <a:ext cx="5180153" cy="5190740"/>
            <a:chOff x="5430999" y="2878240"/>
            <a:chExt cx="5180153" cy="5190740"/>
          </a:xfrm>
        </p:grpSpPr>
        <p:grpSp>
          <p:nvGrpSpPr>
            <p:cNvPr id="4" name="Group 3"/>
            <p:cNvGrpSpPr/>
            <p:nvPr/>
          </p:nvGrpSpPr>
          <p:grpSpPr>
            <a:xfrm>
              <a:off x="5567384" y="3103324"/>
              <a:ext cx="4470595" cy="4965656"/>
              <a:chOff x="5567384" y="3103324"/>
              <a:chExt cx="4470595" cy="496565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299200" y="3937084"/>
                <a:ext cx="2806700" cy="4131896"/>
                <a:chOff x="6299200" y="3937084"/>
                <a:chExt cx="2806700" cy="4131896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6299200" y="4001293"/>
                  <a:ext cx="2806700" cy="4067687"/>
                  <a:chOff x="5943600" y="2032000"/>
                  <a:chExt cx="2806700" cy="4067687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6012753" y="2032000"/>
                    <a:ext cx="2661347" cy="39116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BE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5943600" y="3415504"/>
                    <a:ext cx="2806700" cy="268418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BE"/>
                  </a:p>
                </p:txBody>
              </p:sp>
            </p:grpSp>
            <p:cxnSp>
              <p:nvCxnSpPr>
                <p:cNvPr id="11" name="Straight Arrow Connector 10"/>
                <p:cNvCxnSpPr/>
                <p:nvPr/>
              </p:nvCxnSpPr>
              <p:spPr>
                <a:xfrm flipV="1">
                  <a:off x="6431853" y="4102100"/>
                  <a:ext cx="629347" cy="92710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8305800" y="4089400"/>
                  <a:ext cx="685800" cy="927100"/>
                </a:xfrm>
                <a:prstGeom prst="straightConnector1">
                  <a:avLst/>
                </a:prstGeom>
                <a:ln w="285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Flowchart: Connector 12"/>
                <p:cNvSpPr/>
                <p:nvPr/>
              </p:nvSpPr>
              <p:spPr>
                <a:xfrm>
                  <a:off x="6713188" y="4527592"/>
                  <a:ext cx="85725" cy="101516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14" name="Flowchart: Connector 13"/>
                <p:cNvSpPr/>
                <p:nvPr/>
              </p:nvSpPr>
              <p:spPr>
                <a:xfrm>
                  <a:off x="8562975" y="4464134"/>
                  <a:ext cx="85725" cy="101516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7286625" y="3991768"/>
                  <a:ext cx="866775" cy="0"/>
                </a:xfrm>
                <a:prstGeom prst="straightConnector1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lowchart: Connector 15"/>
                <p:cNvSpPr/>
                <p:nvPr/>
              </p:nvSpPr>
              <p:spPr>
                <a:xfrm>
                  <a:off x="7645400" y="3937084"/>
                  <a:ext cx="85725" cy="101516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</p:grpSp>
          <p:cxnSp>
            <p:nvCxnSpPr>
              <p:cNvPr id="6" name="Straight Arrow Connector 5"/>
              <p:cNvCxnSpPr/>
              <p:nvPr/>
            </p:nvCxnSpPr>
            <p:spPr>
              <a:xfrm>
                <a:off x="5600700" y="3357184"/>
                <a:ext cx="0" cy="20160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>
                <a:off x="5600700" y="5373686"/>
                <a:ext cx="4104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5567384" y="3103324"/>
                    <a:ext cx="69371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7384" y="3103324"/>
                    <a:ext cx="69371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9669994" y="5189020"/>
                    <a:ext cx="36798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9994" y="5189020"/>
                    <a:ext cx="3679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430999" y="3591350"/>
                  <a:ext cx="171745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positivo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</a:t>
                  </a:r>
                </a:p>
                <a:p>
                  <a:pPr algn="ctr"/>
                  <a:r>
                    <a:rPr lang="en-US" sz="1400" dirty="0" err="1"/>
                    <a:t>siga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em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frente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999" y="3591350"/>
                  <a:ext cx="1717458" cy="954107"/>
                </a:xfrm>
                <a:prstGeom prst="rect">
                  <a:avLst/>
                </a:prstGeom>
                <a:blipFill>
                  <a:blip r:embed="rId7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8609519" y="3690209"/>
                  <a:ext cx="200163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negativo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</a:t>
                  </a:r>
                </a:p>
                <a:p>
                  <a:pPr algn="ctr"/>
                  <a:r>
                    <a:rPr lang="en-US" sz="1400" dirty="0" err="1"/>
                    <a:t>siga</a:t>
                  </a:r>
                  <a:r>
                    <a:rPr lang="en-US" sz="1400" dirty="0"/>
                    <a:t> no </a:t>
                  </a:r>
                  <a:r>
                    <a:rPr lang="en-US" sz="1400" dirty="0" err="1"/>
                    <a:t>sentido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contrário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519" y="3690209"/>
                  <a:ext cx="2001633" cy="954107"/>
                </a:xfrm>
                <a:prstGeom prst="rect">
                  <a:avLst/>
                </a:prstGeom>
                <a:blipFill>
                  <a:blip r:embed="rId8"/>
                  <a:stretch>
                    <a:fillRect b="-5732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048803" y="2878240"/>
                  <a:ext cx="130044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nulo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 </a:t>
                  </a:r>
                </a:p>
                <a:p>
                  <a:pPr algn="ctr"/>
                  <a:r>
                    <a:rPr lang="en-US" sz="1400" dirty="0" err="1"/>
                    <a:t>máximo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803" y="2878240"/>
                  <a:ext cx="1300446" cy="954107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6071545" y="644806"/>
            <a:ext cx="5640437" cy="4262159"/>
            <a:chOff x="5482823" y="644806"/>
            <a:chExt cx="5640437" cy="4262159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854791" y="3502818"/>
              <a:ext cx="501018" cy="8867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9054972" y="3513655"/>
              <a:ext cx="413575" cy="7977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38" name="Flowchart: Connector 37"/>
            <p:cNvSpPr/>
            <p:nvPr/>
          </p:nvSpPr>
          <p:spPr>
            <a:xfrm>
              <a:off x="7062438" y="3876205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9236075" y="381274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756525" y="4724681"/>
              <a:ext cx="866775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lowchart: Connector 4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6324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5688730" y="4722299"/>
              <a:ext cx="45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5612617" y="2534819"/>
                  <a:ext cx="6937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17" y="2534819"/>
                  <a:ext cx="69371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0139894" y="4537633"/>
                  <a:ext cx="3679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9894" y="4537633"/>
                  <a:ext cx="3679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482823" y="3543300"/>
                  <a:ext cx="171745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negativo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</a:t>
                  </a:r>
                </a:p>
                <a:p>
                  <a:pPr algn="ctr"/>
                  <a:r>
                    <a:rPr lang="en-US" sz="1400" dirty="0" err="1"/>
                    <a:t>siga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em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frente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823" y="3543300"/>
                  <a:ext cx="1717458" cy="954107"/>
                </a:xfrm>
                <a:prstGeom prst="rect">
                  <a:avLst/>
                </a:prstGeom>
                <a:blipFill>
                  <a:blip r:embed="rId12"/>
                  <a:stretch>
                    <a:fillRect b="-5732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121947" y="3485076"/>
                  <a:ext cx="200131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positivo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</a:t>
                  </a:r>
                </a:p>
                <a:p>
                  <a:pPr algn="ctr"/>
                  <a:r>
                    <a:rPr lang="en-US" sz="1400" dirty="0" err="1"/>
                    <a:t>siga</a:t>
                  </a:r>
                  <a:r>
                    <a:rPr lang="en-US" sz="1400" dirty="0"/>
                    <a:t> no </a:t>
                  </a:r>
                  <a:r>
                    <a:rPr lang="en-US" sz="1400" dirty="0" err="1"/>
                    <a:t>sentido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contrário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1947" y="3485076"/>
                  <a:ext cx="2001313" cy="954107"/>
                </a:xfrm>
                <a:prstGeom prst="rect">
                  <a:avLst/>
                </a:prstGeom>
                <a:blipFill>
                  <a:blip r:embed="rId1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488495" y="3655746"/>
                  <a:ext cx="130044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gradiente</a:t>
                  </a:r>
                  <a:r>
                    <a:rPr lang="en-US" sz="1400" dirty="0"/>
                    <a:t> </a:t>
                  </a:r>
                  <a:r>
                    <a:rPr lang="en-US" sz="1400" dirty="0" err="1"/>
                    <a:t>nulo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= </a:t>
                  </a:r>
                </a:p>
                <a:p>
                  <a:pPr algn="ctr"/>
                  <a:r>
                    <a:rPr lang="en-US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495" y="3655746"/>
                  <a:ext cx="1300446" cy="954107"/>
                </a:xfrm>
                <a:prstGeom prst="rect">
                  <a:avLst/>
                </a:prstGeom>
                <a:blipFill>
                  <a:blip r:embed="rId14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0114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426200" y="2839619"/>
              <a:ext cx="3578724" cy="2396094"/>
              <a:chOff x="6426200" y="2839619"/>
              <a:chExt cx="3578724" cy="2396094"/>
            </a:xfrm>
          </p:grpSpPr>
          <p:sp>
            <p:nvSpPr>
              <p:cNvPr id="17" name="Flowchart: Connector 16"/>
              <p:cNvSpPr/>
              <p:nvPr/>
            </p:nvSpPr>
            <p:spPr>
              <a:xfrm>
                <a:off x="8115300" y="4669997"/>
                <a:ext cx="85725" cy="1015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6432550" y="2924872"/>
                <a:ext cx="0" cy="18000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6426200" y="4726109"/>
                <a:ext cx="316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6498442" y="2839619"/>
                    <a:ext cx="7532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8442" y="2839619"/>
                    <a:ext cx="7532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9633476" y="4527827"/>
                    <a:ext cx="37144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476" y="4527827"/>
                    <a:ext cx="37144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/>
              <p:nvPr/>
            </p:nvCxnSpPr>
            <p:spPr>
              <a:xfrm rot="5400000">
                <a:off x="6425242" y="4177954"/>
                <a:ext cx="1116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7522227" y="4712493"/>
                    <a:ext cx="130044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m</a:t>
                    </a:r>
                    <a:r>
                      <a:rPr lang="en-US" sz="1400" dirty="0" err="1"/>
                      <a:t>ínimo</a:t>
                    </a:r>
                    <a:r>
                      <a:rPr lang="en-US" sz="1400" dirty="0"/>
                      <a:t> global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B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timo</m:t>
                              </m:r>
                            </m:sub>
                          </m:sSub>
                        </m:oMath>
                      </m:oMathPara>
                    </a14:m>
                    <a:endParaRPr lang="nl-BE" sz="140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2227" y="4712493"/>
                    <a:ext cx="130044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angle 27"/>
              <p:cNvSpPr/>
              <p:nvPr/>
            </p:nvSpPr>
            <p:spPr>
              <a:xfrm>
                <a:off x="6458195" y="4712493"/>
                <a:ext cx="1035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valor </a:t>
                </a:r>
                <a:r>
                  <a:rPr lang="en-US" sz="1400" dirty="0" err="1"/>
                  <a:t>inicial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aleatório</a:t>
                </a:r>
                <a:endParaRPr lang="en-US" sz="1400" dirty="0"/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6938613" y="3561880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7029369" y="378619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0" name="Flowchart: Connector 29"/>
              <p:cNvSpPr/>
              <p:nvPr/>
            </p:nvSpPr>
            <p:spPr>
              <a:xfrm>
                <a:off x="7204027" y="411496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7101287" y="395058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7327322" y="427935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7481425" y="442319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>
                <a:off x="7620674" y="451458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7755814" y="4575944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6" name="Flowchart: Connector 35"/>
              <p:cNvSpPr/>
              <p:nvPr/>
            </p:nvSpPr>
            <p:spPr>
              <a:xfrm>
                <a:off x="7878267" y="4627790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7" name="Flowchart: Connector 36"/>
              <p:cNvSpPr/>
              <p:nvPr/>
            </p:nvSpPr>
            <p:spPr>
              <a:xfrm>
                <a:off x="7992567" y="4653473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55" name="Curved Connector 54"/>
              <p:cNvCxnSpPr>
                <a:stCxn id="16" idx="6"/>
                <a:endCxn id="29" idx="7"/>
              </p:cNvCxnSpPr>
              <p:nvPr/>
            </p:nvCxnSpPr>
            <p:spPr>
              <a:xfrm>
                <a:off x="7024338" y="3612638"/>
                <a:ext cx="78202" cy="18842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urved Connector 56"/>
              <p:cNvCxnSpPr>
                <a:stCxn id="29" idx="7"/>
                <a:endCxn id="31" idx="7"/>
              </p:cNvCxnSpPr>
              <p:nvPr/>
            </p:nvCxnSpPr>
            <p:spPr>
              <a:xfrm rot="16200000" flipH="1">
                <a:off x="7056307" y="3847298"/>
                <a:ext cx="164384" cy="71918"/>
              </a:xfrm>
              <a:prstGeom prst="curvedConnector3">
                <a:avLst>
                  <a:gd name="adj1" fmla="val -1114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urved Connector 61"/>
              <p:cNvCxnSpPr>
                <a:stCxn id="31" idx="7"/>
                <a:endCxn id="30" idx="7"/>
              </p:cNvCxnSpPr>
              <p:nvPr/>
            </p:nvCxnSpPr>
            <p:spPr>
              <a:xfrm rot="16200000" flipH="1">
                <a:off x="7143635" y="3996272"/>
                <a:ext cx="164386" cy="102740"/>
              </a:xfrm>
              <a:prstGeom prst="curvedConnector3">
                <a:avLst>
                  <a:gd name="adj1" fmla="val -167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urved Connector 64"/>
              <p:cNvCxnSpPr>
                <a:stCxn id="30" idx="7"/>
                <a:endCxn id="32" idx="7"/>
              </p:cNvCxnSpPr>
              <p:nvPr/>
            </p:nvCxnSpPr>
            <p:spPr>
              <a:xfrm rot="16200000" flipH="1">
                <a:off x="7256653" y="4150380"/>
                <a:ext cx="164384" cy="123295"/>
              </a:xfrm>
              <a:prstGeom prst="curvedConnector3">
                <a:avLst>
                  <a:gd name="adj1" fmla="val -167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/>
              <p:cNvCxnSpPr>
                <a:stCxn id="32" idx="7"/>
                <a:endCxn id="33" idx="7"/>
              </p:cNvCxnSpPr>
              <p:nvPr/>
            </p:nvCxnSpPr>
            <p:spPr>
              <a:xfrm rot="16200000" flipH="1">
                <a:off x="7405621" y="4289091"/>
                <a:ext cx="143846" cy="154103"/>
              </a:xfrm>
              <a:prstGeom prst="curvedConnector3">
                <a:avLst>
                  <a:gd name="adj1" fmla="val -159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/>
              <p:cNvCxnSpPr>
                <a:stCxn id="33" idx="7"/>
                <a:endCxn id="34" idx="7"/>
              </p:cNvCxnSpPr>
              <p:nvPr/>
            </p:nvCxnSpPr>
            <p:spPr>
              <a:xfrm rot="16200000" flipH="1">
                <a:off x="7578528" y="4414133"/>
                <a:ext cx="91384" cy="139249"/>
              </a:xfrm>
              <a:prstGeom prst="curvedConnector3">
                <a:avLst>
                  <a:gd name="adj1" fmla="val -4517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/>
              <p:cNvCxnSpPr>
                <a:stCxn id="34" idx="7"/>
                <a:endCxn id="35" idx="7"/>
              </p:cNvCxnSpPr>
              <p:nvPr/>
            </p:nvCxnSpPr>
            <p:spPr>
              <a:xfrm rot="16200000" flipH="1">
                <a:off x="7730734" y="4492560"/>
                <a:ext cx="61362" cy="135140"/>
              </a:xfrm>
              <a:prstGeom prst="curvedConnector3">
                <a:avLst>
                  <a:gd name="adj1" fmla="val -822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>
                <a:stCxn id="35" idx="7"/>
                <a:endCxn id="36" idx="0"/>
              </p:cNvCxnSpPr>
              <p:nvPr/>
            </p:nvCxnSpPr>
            <p:spPr>
              <a:xfrm rot="16200000" flipH="1">
                <a:off x="7856567" y="4563228"/>
                <a:ext cx="36979" cy="92145"/>
              </a:xfrm>
              <a:prstGeom prst="curvedConnector3">
                <a:avLst>
                  <a:gd name="adj1" fmla="val -2359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urved Connector 81"/>
              <p:cNvCxnSpPr>
                <a:stCxn id="36" idx="7"/>
                <a:endCxn id="37" idx="0"/>
              </p:cNvCxnSpPr>
              <p:nvPr/>
            </p:nvCxnSpPr>
            <p:spPr>
              <a:xfrm rot="16200000" flipH="1">
                <a:off x="7988026" y="4606069"/>
                <a:ext cx="10816" cy="83992"/>
              </a:xfrm>
              <a:prstGeom prst="curvedConnector3">
                <a:avLst>
                  <a:gd name="adj1" fmla="val -84904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urved Connector 84"/>
              <p:cNvCxnSpPr>
                <a:stCxn id="37" idx="0"/>
                <a:endCxn id="17" idx="0"/>
              </p:cNvCxnSpPr>
              <p:nvPr/>
            </p:nvCxnSpPr>
            <p:spPr>
              <a:xfrm rot="16200000" flipH="1">
                <a:off x="8088534" y="4600369"/>
                <a:ext cx="16524" cy="122733"/>
              </a:xfrm>
              <a:prstGeom prst="curvedConnector3">
                <a:avLst>
                  <a:gd name="adj1" fmla="val -6326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898258" y="3495993"/>
                <a:ext cx="21886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passo</a:t>
                </a:r>
                <a:r>
                  <a:rPr lang="en-US" sz="1400" dirty="0"/>
                  <a:t> de </a:t>
                </a:r>
                <a:r>
                  <a:rPr lang="en-US" sz="1400" dirty="0" err="1"/>
                  <a:t>aprendizagem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53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426200" y="2839619"/>
              <a:ext cx="3578724" cy="2396094"/>
              <a:chOff x="6426200" y="2839619"/>
              <a:chExt cx="3578724" cy="2396094"/>
            </a:xfrm>
          </p:grpSpPr>
          <p:sp>
            <p:nvSpPr>
              <p:cNvPr id="17" name="Flowchart: Connector 16"/>
              <p:cNvSpPr/>
              <p:nvPr/>
            </p:nvSpPr>
            <p:spPr>
              <a:xfrm>
                <a:off x="8115300" y="4669997"/>
                <a:ext cx="85725" cy="1015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6432550" y="2924872"/>
                <a:ext cx="0" cy="18000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6426200" y="4726109"/>
                <a:ext cx="316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6498442" y="2839619"/>
                    <a:ext cx="7532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8442" y="2839619"/>
                    <a:ext cx="7532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9633476" y="4527827"/>
                    <a:ext cx="37144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476" y="4527827"/>
                    <a:ext cx="37144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/>
              <p:nvPr/>
            </p:nvCxnSpPr>
            <p:spPr>
              <a:xfrm rot="5400000">
                <a:off x="6425242" y="4177954"/>
                <a:ext cx="1116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6458195" y="4712493"/>
                <a:ext cx="1035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valor </a:t>
                </a:r>
                <a:r>
                  <a:rPr lang="en-US" sz="1400" dirty="0" err="1"/>
                  <a:t>inicial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aleatório</a:t>
                </a:r>
                <a:endParaRPr lang="en-US" sz="1400" dirty="0"/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6938613" y="3561880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7029369" y="378619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0" name="Flowchart: Connector 29"/>
              <p:cNvSpPr/>
              <p:nvPr/>
            </p:nvSpPr>
            <p:spPr>
              <a:xfrm>
                <a:off x="7204027" y="411496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7101287" y="395058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7327322" y="427935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7481425" y="4423198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>
                <a:off x="7620674" y="4514582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7755814" y="4575944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6" name="Flowchart: Connector 35"/>
              <p:cNvSpPr/>
              <p:nvPr/>
            </p:nvSpPr>
            <p:spPr>
              <a:xfrm>
                <a:off x="7878267" y="4627790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7" name="Flowchart: Connector 36"/>
              <p:cNvSpPr/>
              <p:nvPr/>
            </p:nvSpPr>
            <p:spPr>
              <a:xfrm>
                <a:off x="7992567" y="4653473"/>
                <a:ext cx="85725" cy="10151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55" name="Curved Connector 54"/>
              <p:cNvCxnSpPr>
                <a:stCxn id="16" idx="6"/>
                <a:endCxn id="29" idx="7"/>
              </p:cNvCxnSpPr>
              <p:nvPr/>
            </p:nvCxnSpPr>
            <p:spPr>
              <a:xfrm>
                <a:off x="7024338" y="3612638"/>
                <a:ext cx="78202" cy="18842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urved Connector 56"/>
              <p:cNvCxnSpPr>
                <a:stCxn id="29" idx="7"/>
                <a:endCxn id="31" idx="7"/>
              </p:cNvCxnSpPr>
              <p:nvPr/>
            </p:nvCxnSpPr>
            <p:spPr>
              <a:xfrm rot="16200000" flipH="1">
                <a:off x="7056307" y="3847298"/>
                <a:ext cx="164384" cy="71918"/>
              </a:xfrm>
              <a:prstGeom prst="curvedConnector3">
                <a:avLst>
                  <a:gd name="adj1" fmla="val -1114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urved Connector 61"/>
              <p:cNvCxnSpPr>
                <a:stCxn id="31" idx="7"/>
                <a:endCxn id="30" idx="7"/>
              </p:cNvCxnSpPr>
              <p:nvPr/>
            </p:nvCxnSpPr>
            <p:spPr>
              <a:xfrm rot="16200000" flipH="1">
                <a:off x="7143635" y="3996272"/>
                <a:ext cx="164386" cy="102740"/>
              </a:xfrm>
              <a:prstGeom prst="curvedConnector3">
                <a:avLst>
                  <a:gd name="adj1" fmla="val -167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urved Connector 64"/>
              <p:cNvCxnSpPr>
                <a:stCxn id="30" idx="7"/>
                <a:endCxn id="32" idx="7"/>
              </p:cNvCxnSpPr>
              <p:nvPr/>
            </p:nvCxnSpPr>
            <p:spPr>
              <a:xfrm rot="16200000" flipH="1">
                <a:off x="7256653" y="4150380"/>
                <a:ext cx="164384" cy="123295"/>
              </a:xfrm>
              <a:prstGeom prst="curvedConnector3">
                <a:avLst>
                  <a:gd name="adj1" fmla="val -167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/>
              <p:cNvCxnSpPr>
                <a:stCxn id="32" idx="7"/>
                <a:endCxn id="33" idx="7"/>
              </p:cNvCxnSpPr>
              <p:nvPr/>
            </p:nvCxnSpPr>
            <p:spPr>
              <a:xfrm rot="16200000" flipH="1">
                <a:off x="7405621" y="4289091"/>
                <a:ext cx="143846" cy="154103"/>
              </a:xfrm>
              <a:prstGeom prst="curvedConnector3">
                <a:avLst>
                  <a:gd name="adj1" fmla="val -159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/>
              <p:cNvCxnSpPr>
                <a:stCxn id="33" idx="7"/>
                <a:endCxn id="34" idx="7"/>
              </p:cNvCxnSpPr>
              <p:nvPr/>
            </p:nvCxnSpPr>
            <p:spPr>
              <a:xfrm rot="16200000" flipH="1">
                <a:off x="7578528" y="4414133"/>
                <a:ext cx="91384" cy="139249"/>
              </a:xfrm>
              <a:prstGeom prst="curvedConnector3">
                <a:avLst>
                  <a:gd name="adj1" fmla="val -4517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/>
              <p:cNvCxnSpPr>
                <a:stCxn id="34" idx="7"/>
                <a:endCxn id="35" idx="7"/>
              </p:cNvCxnSpPr>
              <p:nvPr/>
            </p:nvCxnSpPr>
            <p:spPr>
              <a:xfrm rot="16200000" flipH="1">
                <a:off x="7730734" y="4492560"/>
                <a:ext cx="61362" cy="135140"/>
              </a:xfrm>
              <a:prstGeom prst="curvedConnector3">
                <a:avLst>
                  <a:gd name="adj1" fmla="val -822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>
                <a:stCxn id="35" idx="7"/>
                <a:endCxn id="36" idx="0"/>
              </p:cNvCxnSpPr>
              <p:nvPr/>
            </p:nvCxnSpPr>
            <p:spPr>
              <a:xfrm rot="16200000" flipH="1">
                <a:off x="7856567" y="4563228"/>
                <a:ext cx="36979" cy="92145"/>
              </a:xfrm>
              <a:prstGeom prst="curvedConnector3">
                <a:avLst>
                  <a:gd name="adj1" fmla="val -2359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urved Connector 81"/>
              <p:cNvCxnSpPr>
                <a:stCxn id="36" idx="7"/>
                <a:endCxn id="37" idx="0"/>
              </p:cNvCxnSpPr>
              <p:nvPr/>
            </p:nvCxnSpPr>
            <p:spPr>
              <a:xfrm rot="16200000" flipH="1">
                <a:off x="7988026" y="4606069"/>
                <a:ext cx="10816" cy="83992"/>
              </a:xfrm>
              <a:prstGeom prst="curvedConnector3">
                <a:avLst>
                  <a:gd name="adj1" fmla="val -84904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urved Connector 84"/>
              <p:cNvCxnSpPr>
                <a:stCxn id="37" idx="0"/>
                <a:endCxn id="17" idx="0"/>
              </p:cNvCxnSpPr>
              <p:nvPr/>
            </p:nvCxnSpPr>
            <p:spPr>
              <a:xfrm rot="16200000" flipH="1">
                <a:off x="8088534" y="4600369"/>
                <a:ext cx="16524" cy="122733"/>
              </a:xfrm>
              <a:prstGeom prst="curvedConnector3">
                <a:avLst>
                  <a:gd name="adj1" fmla="val -63263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103566" y="572588"/>
            <a:ext cx="3578724" cy="4590907"/>
            <a:chOff x="1103566" y="572588"/>
            <a:chExt cx="3578724" cy="4590907"/>
          </a:xfrm>
        </p:grpSpPr>
        <p:grpSp>
          <p:nvGrpSpPr>
            <p:cNvPr id="72" name="Group 71"/>
            <p:cNvGrpSpPr/>
            <p:nvPr/>
          </p:nvGrpSpPr>
          <p:grpSpPr>
            <a:xfrm rot="10800000">
              <a:off x="1446466" y="572588"/>
              <a:ext cx="2806700" cy="4067687"/>
              <a:chOff x="5943600" y="2032000"/>
              <a:chExt cx="2806700" cy="4067687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77" name="Flowchart: Connector 76"/>
            <p:cNvSpPr/>
            <p:nvPr/>
          </p:nvSpPr>
          <p:spPr>
            <a:xfrm>
              <a:off x="2792666" y="4597779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1109916" y="2852654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1103566" y="4653891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1175808" y="2767401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808" y="2767401"/>
                  <a:ext cx="7532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4310842" y="4455609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842" y="4455609"/>
                  <a:ext cx="37144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 rot="5400000">
              <a:off x="1102608" y="4105736"/>
              <a:ext cx="11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135561" y="4640275"/>
              <a:ext cx="10354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r>
                <a:rPr lang="en-US" sz="1400" dirty="0"/>
                <a:t> </a:t>
              </a:r>
              <a:r>
                <a:rPr lang="en-US" sz="1400" dirty="0" err="1"/>
                <a:t>aleatório</a:t>
              </a:r>
              <a:endParaRPr lang="en-US" sz="1400" dirty="0"/>
            </a:p>
          </p:txBody>
        </p:sp>
        <p:sp>
          <p:nvSpPr>
            <p:cNvPr id="90" name="Flowchart: Connector 89"/>
            <p:cNvSpPr/>
            <p:nvPr/>
          </p:nvSpPr>
          <p:spPr>
            <a:xfrm>
              <a:off x="1615979" y="3489662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1881393" y="40427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2298040" y="444236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0" name="Curved Connector 99"/>
            <p:cNvCxnSpPr>
              <a:stCxn id="90" idx="6"/>
              <a:endCxn id="92" idx="7"/>
            </p:cNvCxnSpPr>
            <p:nvPr/>
          </p:nvCxnSpPr>
          <p:spPr>
            <a:xfrm>
              <a:off x="1701704" y="3540420"/>
              <a:ext cx="252860" cy="51719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102"/>
            <p:cNvCxnSpPr>
              <a:stCxn id="92" idx="7"/>
            </p:cNvCxnSpPr>
            <p:nvPr/>
          </p:nvCxnSpPr>
          <p:spPr>
            <a:xfrm rot="16200000" flipH="1">
              <a:off x="1932936" y="4079245"/>
              <a:ext cx="380448" cy="337193"/>
            </a:xfrm>
            <a:prstGeom prst="curvedConnector3">
              <a:avLst>
                <a:gd name="adj1" fmla="val -639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96" idx="7"/>
              <a:endCxn id="77" idx="0"/>
            </p:cNvCxnSpPr>
            <p:nvPr/>
          </p:nvCxnSpPr>
          <p:spPr>
            <a:xfrm rot="16200000" flipH="1">
              <a:off x="2533096" y="4295346"/>
              <a:ext cx="140548" cy="464318"/>
            </a:xfrm>
            <a:prstGeom prst="curvedConnector3">
              <a:avLst>
                <a:gd name="adj1" fmla="val -1732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03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226234" y="657185"/>
            <a:ext cx="3578724" cy="4587393"/>
            <a:chOff x="1226234" y="657185"/>
            <a:chExt cx="3578724" cy="4587393"/>
          </a:xfrm>
        </p:grpSpPr>
        <p:grpSp>
          <p:nvGrpSpPr>
            <p:cNvPr id="25" name="Group 24"/>
            <p:cNvGrpSpPr/>
            <p:nvPr/>
          </p:nvGrpSpPr>
          <p:grpSpPr>
            <a:xfrm rot="10800000">
              <a:off x="1569134" y="657185"/>
              <a:ext cx="2806700" cy="4067687"/>
              <a:chOff x="5943600" y="2032000"/>
              <a:chExt cx="2806700" cy="406768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30" name="Flowchart: Connector 29"/>
            <p:cNvSpPr/>
            <p:nvPr/>
          </p:nvSpPr>
          <p:spPr>
            <a:xfrm>
              <a:off x="2915334" y="4682376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232584" y="293725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1226234" y="4738488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476" y="2851998"/>
                  <a:ext cx="7532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510" y="4540206"/>
                  <a:ext cx="37144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/>
            <p:cNvCxnSpPr/>
            <p:nvPr/>
          </p:nvCxnSpPr>
          <p:spPr>
            <a:xfrm rot="5400000">
              <a:off x="1234573" y="4193493"/>
              <a:ext cx="108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399362" y="4721358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2279398" y="4435292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4090837" y="370600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1736473" y="354822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3" name="Curved Connector 52"/>
            <p:cNvCxnSpPr>
              <a:stCxn id="46" idx="7"/>
              <a:endCxn id="37" idx="7"/>
            </p:cNvCxnSpPr>
            <p:nvPr/>
          </p:nvCxnSpPr>
          <p:spPr>
            <a:xfrm rot="16200000" flipH="1">
              <a:off x="1637571" y="3735162"/>
              <a:ext cx="887069" cy="542925"/>
            </a:xfrm>
            <a:prstGeom prst="curvedConnector3">
              <a:avLst>
                <a:gd name="adj1" fmla="val -274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37" idx="0"/>
            </p:cNvCxnSpPr>
            <p:nvPr/>
          </p:nvCxnSpPr>
          <p:spPr>
            <a:xfrm rot="5400000" flipH="1" flipV="1">
              <a:off x="2876235" y="3220688"/>
              <a:ext cx="660631" cy="176857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/>
            <p:cNvSpPr/>
            <p:nvPr/>
          </p:nvSpPr>
          <p:spPr>
            <a:xfrm>
              <a:off x="3498051" y="449719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6" name="Curved Connector 55"/>
            <p:cNvCxnSpPr>
              <a:stCxn id="45" idx="2"/>
            </p:cNvCxnSpPr>
            <p:nvPr/>
          </p:nvCxnSpPr>
          <p:spPr>
            <a:xfrm rot="10800000" flipV="1">
              <a:off x="3540913" y="3756767"/>
              <a:ext cx="549924" cy="7268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lowchart: Connector 59"/>
            <p:cNvSpPr/>
            <p:nvPr/>
          </p:nvSpPr>
          <p:spPr>
            <a:xfrm>
              <a:off x="1849761" y="382072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1" name="Curved Connector 60"/>
            <p:cNvCxnSpPr>
              <a:stCxn id="55" idx="0"/>
            </p:cNvCxnSpPr>
            <p:nvPr/>
          </p:nvCxnSpPr>
          <p:spPr>
            <a:xfrm rot="16200000" flipV="1">
              <a:off x="2433788" y="3390064"/>
              <a:ext cx="625712" cy="15885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372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426200" y="644806"/>
            <a:ext cx="3578724" cy="4590907"/>
            <a:chOff x="6426200" y="644806"/>
            <a:chExt cx="3578724" cy="4590907"/>
          </a:xfrm>
        </p:grpSpPr>
        <p:grpSp>
          <p:nvGrpSpPr>
            <p:cNvPr id="12" name="Group 11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7" name="Flowchart: Connector 16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316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76" y="4527827"/>
                  <a:ext cx="3714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 rot="5400000">
              <a:off x="7396226" y="4599671"/>
              <a:ext cx="25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b>
                        </m:sSub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712493"/>
                  <a:ext cx="130044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7156540" y="4712493"/>
              <a:ext cx="731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valor </a:t>
              </a:r>
              <a:r>
                <a:rPr lang="en-US" sz="1400" dirty="0" err="1"/>
                <a:t>inicial</a:t>
              </a:r>
              <a:endParaRPr lang="en-US" sz="1400" dirty="0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79364" y="4422913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8893031" y="4308697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7179327" y="4068106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243870" y="3774659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936439" y="3535844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390551" y="334985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" name="Straight Arrow Connector 2"/>
            <p:cNvCxnSpPr>
              <a:stCxn id="16" idx="6"/>
              <a:endCxn id="38" idx="2"/>
            </p:cNvCxnSpPr>
            <p:nvPr/>
          </p:nvCxnSpPr>
          <p:spPr>
            <a:xfrm flipV="1">
              <a:off x="7565089" y="4359455"/>
              <a:ext cx="1327942" cy="1142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38" idx="2"/>
              <a:endCxn id="39" idx="6"/>
            </p:cNvCxnSpPr>
            <p:nvPr/>
          </p:nvCxnSpPr>
          <p:spPr>
            <a:xfrm flipH="1" flipV="1">
              <a:off x="7265052" y="4118864"/>
              <a:ext cx="1627979" cy="2405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9" idx="6"/>
              <a:endCxn id="40" idx="2"/>
            </p:cNvCxnSpPr>
            <p:nvPr/>
          </p:nvCxnSpPr>
          <p:spPr>
            <a:xfrm flipV="1">
              <a:off x="7265052" y="3825417"/>
              <a:ext cx="1978818" cy="2934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0" idx="2"/>
              <a:endCxn id="41" idx="6"/>
            </p:cNvCxnSpPr>
            <p:nvPr/>
          </p:nvCxnSpPr>
          <p:spPr>
            <a:xfrm flipH="1" flipV="1">
              <a:off x="7022164" y="3586602"/>
              <a:ext cx="2221706" cy="2388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1" idx="6"/>
              <a:endCxn id="42" idx="2"/>
            </p:cNvCxnSpPr>
            <p:nvPr/>
          </p:nvCxnSpPr>
          <p:spPr>
            <a:xfrm flipV="1">
              <a:off x="7022164" y="3400608"/>
              <a:ext cx="2368387" cy="1859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36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6804722" y="3162300"/>
              <a:ext cx="358078" cy="97155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693861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antes do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70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644147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" idx="0"/>
            </p:cNvCxnSpPr>
            <p:nvPr/>
          </p:nvCxnSpPr>
          <p:spPr>
            <a:xfrm flipV="1">
              <a:off x="69862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negativo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</a:t>
                  </a:r>
                  <a:r>
                    <a:rPr lang="nl-BE" sz="1400" dirty="0" err="1"/>
                    <a:t>aumenta</a:t>
                  </a:r>
                  <a:r>
                    <a:rPr lang="nl-BE" sz="1400" dirty="0"/>
                    <a:t>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670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98442" y="644806"/>
            <a:ext cx="3571938" cy="5234403"/>
            <a:chOff x="6498442" y="644806"/>
            <a:chExt cx="3571938" cy="5234403"/>
          </a:xfrm>
        </p:grpSpPr>
        <p:grpSp>
          <p:nvGrpSpPr>
            <p:cNvPr id="7" name="Group 6"/>
            <p:cNvGrpSpPr/>
            <p:nvPr/>
          </p:nvGrpSpPr>
          <p:grpSpPr>
            <a:xfrm rot="10800000">
              <a:off x="6769100" y="644806"/>
              <a:ext cx="2806700" cy="4067687"/>
              <a:chOff x="5943600" y="2032000"/>
              <a:chExt cx="2806700" cy="406768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012753" y="2032000"/>
                <a:ext cx="2661347" cy="3911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43600" y="3415504"/>
                <a:ext cx="2806700" cy="2684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1" name="Flowchart: Connector 10"/>
            <p:cNvSpPr/>
            <p:nvPr/>
          </p:nvSpPr>
          <p:spPr>
            <a:xfrm>
              <a:off x="8115300" y="4669997"/>
              <a:ext cx="85725" cy="1015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508750" y="2705797"/>
              <a:ext cx="0" cy="2016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502400" y="4726109"/>
              <a:ext cx="320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B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534819"/>
                  <a:ext cx="766620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B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BE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069" y="4547158"/>
                  <a:ext cx="43531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nl-B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 inicializado </a:t>
                  </a:r>
                  <a:r>
                    <a:rPr lang="en-US" sz="1400" b="1" dirty="0" err="1"/>
                    <a:t>em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uma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posição</a:t>
                  </a:r>
                  <a:r>
                    <a:rPr lang="en-US" sz="1400" b="1" dirty="0"/>
                    <a:t> </a:t>
                  </a:r>
                  <a:r>
                    <a:rPr lang="en-US" sz="1400" b="1" dirty="0" err="1"/>
                    <a:t>após</a:t>
                  </a:r>
                  <a:r>
                    <a:rPr lang="en-US" sz="1400" b="1" dirty="0"/>
                    <a:t> o </a:t>
                  </a:r>
                  <a:r>
                    <a:rPr lang="en-US" sz="1400" b="1" dirty="0" err="1"/>
                    <a:t>mínimo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50" y="2858827"/>
                  <a:ext cx="2463799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timo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  <a:p>
                  <a:pPr algn="ctr"/>
                  <a:r>
                    <a:rPr lang="en-US" sz="1400" dirty="0" err="1"/>
                    <a:t>mínimo</a:t>
                  </a:r>
                  <a:r>
                    <a:rPr lang="en-US" sz="1400" dirty="0"/>
                    <a:t> global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227" y="4807743"/>
                  <a:ext cx="1300446" cy="536172"/>
                </a:xfrm>
                <a:prstGeom prst="rect">
                  <a:avLst/>
                </a:prstGeom>
                <a:blipFill>
                  <a:blip r:embed="rId5"/>
                  <a:stretch>
                    <a:fillRect b="-10227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nl-BE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inicial</m:t>
                            </m:r>
                          </m:sup>
                        </m:sSubSup>
                      </m:oMath>
                    </m:oMathPara>
                  </a14:m>
                  <a:endParaRPr lang="nl-BE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958" y="4810334"/>
                  <a:ext cx="727059" cy="321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rot="5400000">
              <a:off x="8822725" y="4188075"/>
              <a:ext cx="108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205438" y="4807743"/>
              <a:ext cx="1148112" cy="2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gradiente </a:t>
                  </a:r>
                  <a:r>
                    <a:rPr lang="en-US" sz="1400" b="1" dirty="0" err="1"/>
                    <a:t>positivo</a:t>
                  </a:r>
                  <a:r>
                    <a:rPr lang="en-US" sz="1400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nl-BE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inicial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nl-BE" sz="14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nl-BE" sz="1400" dirty="0"/>
                    <a:t> diminiu e se </a:t>
                  </a:r>
                  <a:r>
                    <a:rPr lang="nl-BE" sz="1400" dirty="0" err="1"/>
                    <a:t>aproxima</a:t>
                  </a:r>
                  <a:r>
                    <a:rPr lang="nl-BE" sz="1400" dirty="0"/>
                    <a:t> do </a:t>
                  </a:r>
                  <a:r>
                    <a:rPr lang="nl-BE" sz="1400" dirty="0" err="1"/>
                    <a:t>mínimo</a:t>
                  </a:r>
                  <a:endParaRPr lang="nl-BE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5342203"/>
                  <a:ext cx="3571938" cy="537006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/>
            <p:nvPr/>
          </p:nvCxnSpPr>
          <p:spPr>
            <a:xfrm flipH="1">
              <a:off x="9179906" y="3209455"/>
              <a:ext cx="396591" cy="90788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9319863" y="3561880"/>
              <a:ext cx="85725" cy="1015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3021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97840" y="1894739"/>
            <a:ext cx="3469041" cy="2223658"/>
            <a:chOff x="6426200" y="2839619"/>
            <a:chExt cx="3469041" cy="22236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432550" y="2924872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426200" y="4726109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442" y="2839619"/>
                  <a:ext cx="75322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8867643" y="4416946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75413" y="3276600"/>
              <a:ext cx="2209800" cy="1387355"/>
            </a:xfrm>
            <a:custGeom>
              <a:avLst/>
              <a:gdLst>
                <a:gd name="connsiteX0" fmla="*/ 0 w 1699260"/>
                <a:gd name="connsiteY0" fmla="*/ 0 h 1575619"/>
                <a:gd name="connsiteX1" fmla="*/ 365760 w 1699260"/>
                <a:gd name="connsiteY1" fmla="*/ 1348740 h 1575619"/>
                <a:gd name="connsiteX2" fmla="*/ 1699260 w 1699260"/>
                <a:gd name="connsiteY2" fmla="*/ 1562100 h 15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9260" h="1575619">
                  <a:moveTo>
                    <a:pt x="0" y="0"/>
                  </a:moveTo>
                  <a:cubicBezTo>
                    <a:pt x="41275" y="544195"/>
                    <a:pt x="82550" y="1088390"/>
                    <a:pt x="365760" y="1348740"/>
                  </a:cubicBezTo>
                  <a:cubicBezTo>
                    <a:pt x="648970" y="1609090"/>
                    <a:pt x="1174115" y="1585595"/>
                    <a:pt x="1699260" y="15621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4020" y="1913568"/>
            <a:ext cx="3469041" cy="2223658"/>
            <a:chOff x="4224020" y="1913568"/>
            <a:chExt cx="3469041" cy="222365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230370" y="1998821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224020" y="3800058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262" y="1913568"/>
                  <a:ext cx="75322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/>
            <p:cNvSpPr/>
            <p:nvPr/>
          </p:nvSpPr>
          <p:spPr>
            <a:xfrm>
              <a:off x="6665463" y="3490895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419600" y="2415540"/>
              <a:ext cx="2209800" cy="1104900"/>
            </a:xfrm>
            <a:custGeom>
              <a:avLst/>
              <a:gdLst>
                <a:gd name="connsiteX0" fmla="*/ 0 w 2209800"/>
                <a:gd name="connsiteY0" fmla="*/ 0 h 1104900"/>
                <a:gd name="connsiteX1" fmla="*/ 800100 w 2209800"/>
                <a:gd name="connsiteY1" fmla="*/ 838200 h 1104900"/>
                <a:gd name="connsiteX2" fmla="*/ 2209800 w 220980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1104900">
                  <a:moveTo>
                    <a:pt x="0" y="0"/>
                  </a:moveTo>
                  <a:cubicBezTo>
                    <a:pt x="215900" y="327025"/>
                    <a:pt x="431800" y="654050"/>
                    <a:pt x="800100" y="838200"/>
                  </a:cubicBezTo>
                  <a:cubicBezTo>
                    <a:pt x="1168400" y="1022350"/>
                    <a:pt x="1902460" y="1054100"/>
                    <a:pt x="2209800" y="11049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3632" y="1979992"/>
            <a:ext cx="3469041" cy="2223658"/>
            <a:chOff x="8393632" y="1979992"/>
            <a:chExt cx="3469041" cy="2223658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8399982" y="2065245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8393632" y="3866482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74" y="1979992"/>
                  <a:ext cx="75322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/>
            <p:cNvSpPr/>
            <p:nvPr/>
          </p:nvSpPr>
          <p:spPr>
            <a:xfrm>
              <a:off x="10835075" y="3557319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8511540" y="2247900"/>
              <a:ext cx="1676400" cy="929640"/>
            </a:xfrm>
            <a:custGeom>
              <a:avLst/>
              <a:gdLst>
                <a:gd name="connsiteX0" fmla="*/ 0 w 1676400"/>
                <a:gd name="connsiteY0" fmla="*/ 929640 h 929640"/>
                <a:gd name="connsiteX1" fmla="*/ 1379220 w 1676400"/>
                <a:gd name="connsiteY1" fmla="*/ 746760 h 929640"/>
                <a:gd name="connsiteX2" fmla="*/ 1676400 w 167640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929640">
                  <a:moveTo>
                    <a:pt x="0" y="929640"/>
                  </a:moveTo>
                  <a:cubicBezTo>
                    <a:pt x="549910" y="915670"/>
                    <a:pt x="1099820" y="901700"/>
                    <a:pt x="1379220" y="746760"/>
                  </a:cubicBezTo>
                  <a:cubicBezTo>
                    <a:pt x="1658620" y="591820"/>
                    <a:pt x="1667510" y="295910"/>
                    <a:pt x="1676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0370" y="4542555"/>
            <a:ext cx="3469041" cy="2223658"/>
            <a:chOff x="4230370" y="4542555"/>
            <a:chExt cx="3469041" cy="222365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4236720" y="4627808"/>
              <a:ext cx="0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4230370" y="6429045"/>
              <a:ext cx="25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612" y="4542555"/>
                  <a:ext cx="75322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6671813" y="6119882"/>
              <a:ext cx="10275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dirty="0"/>
                <a:t># de </a:t>
              </a:r>
              <a:r>
                <a:rPr lang="nl-BE" dirty="0" err="1"/>
                <a:t>iterações</a:t>
              </a:r>
              <a:endParaRPr lang="nl-BE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296262" y="5421973"/>
              <a:ext cx="2422570" cy="464820"/>
              <a:chOff x="4856408" y="5438056"/>
              <a:chExt cx="2422570" cy="464820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5256786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H="1">
                <a:off x="5658106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6059424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Freeform 35"/>
              <p:cNvSpPr/>
              <p:nvPr/>
            </p:nvSpPr>
            <p:spPr>
              <a:xfrm flipH="1">
                <a:off x="6467601" y="5438056"/>
                <a:ext cx="403200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877660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Freeform 38"/>
              <p:cNvSpPr/>
              <p:nvPr/>
            </p:nvSpPr>
            <p:spPr>
              <a:xfrm flipH="1">
                <a:off x="4856408" y="5438056"/>
                <a:ext cx="401318" cy="464820"/>
              </a:xfrm>
              <a:custGeom>
                <a:avLst/>
                <a:gdLst>
                  <a:gd name="connsiteX0" fmla="*/ 0 w 1676400"/>
                  <a:gd name="connsiteY0" fmla="*/ 929640 h 929640"/>
                  <a:gd name="connsiteX1" fmla="*/ 1379220 w 1676400"/>
                  <a:gd name="connsiteY1" fmla="*/ 746760 h 929640"/>
                  <a:gd name="connsiteX2" fmla="*/ 1676400 w 1676400"/>
                  <a:gd name="connsiteY2" fmla="*/ 0 h 92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00" h="929640">
                    <a:moveTo>
                      <a:pt x="0" y="929640"/>
                    </a:moveTo>
                    <a:cubicBezTo>
                      <a:pt x="549910" y="915670"/>
                      <a:pt x="1099820" y="901700"/>
                      <a:pt x="1379220" y="746760"/>
                    </a:cubicBezTo>
                    <a:cubicBezTo>
                      <a:pt x="1658620" y="591820"/>
                      <a:pt x="1667510" y="295910"/>
                      <a:pt x="16764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61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6818898" y="2134388"/>
            <a:ext cx="3549478" cy="3157828"/>
            <a:chOff x="6818898" y="2134388"/>
            <a:chExt cx="3549478" cy="3157828"/>
          </a:xfrm>
        </p:grpSpPr>
        <p:sp>
          <p:nvSpPr>
            <p:cNvPr id="108" name="Oval 107"/>
            <p:cNvSpPr/>
            <p:nvPr/>
          </p:nvSpPr>
          <p:spPr>
            <a:xfrm>
              <a:off x="7353299" y="2749031"/>
              <a:ext cx="21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/>
            <p:cNvSpPr/>
            <p:nvPr/>
          </p:nvSpPr>
          <p:spPr>
            <a:xfrm>
              <a:off x="7533299" y="2929031"/>
              <a:ext cx="1800000" cy="18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/>
            <p:cNvSpPr/>
            <p:nvPr/>
          </p:nvSpPr>
          <p:spPr>
            <a:xfrm>
              <a:off x="7713299" y="3109031"/>
              <a:ext cx="1440000" cy="14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/>
            <p:cNvSpPr/>
            <p:nvPr/>
          </p:nvSpPr>
          <p:spPr>
            <a:xfrm>
              <a:off x="7893299" y="3289031"/>
              <a:ext cx="1080000" cy="10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/>
            <p:cNvSpPr/>
            <p:nvPr/>
          </p:nvSpPr>
          <p:spPr>
            <a:xfrm>
              <a:off x="8073299" y="3469031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/>
            <p:cNvSpPr/>
            <p:nvPr/>
          </p:nvSpPr>
          <p:spPr>
            <a:xfrm>
              <a:off x="8253299" y="3649031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Multiply 113"/>
            <p:cNvSpPr>
              <a:spLocks noChangeAspect="1"/>
            </p:cNvSpPr>
            <p:nvPr/>
          </p:nvSpPr>
          <p:spPr>
            <a:xfrm>
              <a:off x="8349614" y="3734666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>
              <a:off x="7936368" y="4340403"/>
              <a:ext cx="136931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8074119" y="4165165"/>
              <a:ext cx="153100" cy="17526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8216880" y="4030041"/>
              <a:ext cx="86539" cy="150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8304826" y="3915692"/>
              <a:ext cx="65154" cy="11250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8368145" y="3829031"/>
              <a:ext cx="65154" cy="921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ultiply 130"/>
            <p:cNvSpPr>
              <a:spLocks noChangeAspect="1"/>
            </p:cNvSpPr>
            <p:nvPr/>
          </p:nvSpPr>
          <p:spPr>
            <a:xfrm>
              <a:off x="7733351" y="46349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H="1">
              <a:off x="7750018" y="4513680"/>
              <a:ext cx="193832" cy="1828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Multiply 131"/>
            <p:cNvSpPr>
              <a:spLocks noChangeAspect="1"/>
            </p:cNvSpPr>
            <p:nvPr/>
          </p:nvSpPr>
          <p:spPr>
            <a:xfrm>
              <a:off x="7907441" y="446995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Multiply 132"/>
            <p:cNvSpPr>
              <a:spLocks noChangeAspect="1"/>
            </p:cNvSpPr>
            <p:nvPr/>
          </p:nvSpPr>
          <p:spPr>
            <a:xfrm>
              <a:off x="7991128" y="435855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Multiply 133"/>
            <p:cNvSpPr>
              <a:spLocks noChangeAspect="1"/>
            </p:cNvSpPr>
            <p:nvPr/>
          </p:nvSpPr>
          <p:spPr>
            <a:xfrm>
              <a:off x="8073299" y="425760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Multiply 134"/>
            <p:cNvSpPr>
              <a:spLocks noChangeAspect="1"/>
            </p:cNvSpPr>
            <p:nvPr/>
          </p:nvSpPr>
          <p:spPr>
            <a:xfrm>
              <a:off x="8300077" y="3920332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Multiply 153"/>
            <p:cNvSpPr>
              <a:spLocks noChangeAspect="1"/>
            </p:cNvSpPr>
            <p:nvPr/>
          </p:nvSpPr>
          <p:spPr>
            <a:xfrm>
              <a:off x="8175312" y="4136565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Multiply 154"/>
            <p:cNvSpPr>
              <a:spLocks noChangeAspect="1"/>
            </p:cNvSpPr>
            <p:nvPr/>
          </p:nvSpPr>
          <p:spPr>
            <a:xfrm>
              <a:off x="8241507" y="4011444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>
              <a:off x="7038874" y="2534498"/>
              <a:ext cx="0" cy="25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5400000">
              <a:off x="8507912" y="3626810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348" y="4892106"/>
                  <a:ext cx="42602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898" y="2134388"/>
                  <a:ext cx="42602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817120" y="895312"/>
            <a:ext cx="3539783" cy="4892060"/>
            <a:chOff x="2817120" y="895312"/>
            <a:chExt cx="3539783" cy="4892060"/>
          </a:xfrm>
        </p:grpSpPr>
        <p:sp>
          <p:nvSpPr>
            <p:cNvPr id="4" name="Oval 3"/>
            <p:cNvSpPr>
              <a:spLocks/>
            </p:cNvSpPr>
            <p:nvPr/>
          </p:nvSpPr>
          <p:spPr>
            <a:xfrm>
              <a:off x="3657598" y="1683325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4017598" y="2042031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/>
            <p:cNvSpPr/>
            <p:nvPr/>
          </p:nvSpPr>
          <p:spPr>
            <a:xfrm>
              <a:off x="4377598" y="2402031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/>
            <p:cNvSpPr/>
            <p:nvPr/>
          </p:nvSpPr>
          <p:spPr>
            <a:xfrm>
              <a:off x="4197598" y="2222031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/>
            <p:cNvSpPr/>
            <p:nvPr/>
          </p:nvSpPr>
          <p:spPr>
            <a:xfrm>
              <a:off x="3837598" y="1862031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3477598" y="1502031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4253250" y="5216278"/>
              <a:ext cx="386493" cy="153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Multiply 135"/>
            <p:cNvSpPr>
              <a:spLocks/>
            </p:cNvSpPr>
            <p:nvPr/>
          </p:nvSpPr>
          <p:spPr>
            <a:xfrm>
              <a:off x="4216841" y="5338443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Multiply 136"/>
            <p:cNvSpPr>
              <a:spLocks/>
            </p:cNvSpPr>
            <p:nvPr/>
          </p:nvSpPr>
          <p:spPr>
            <a:xfrm>
              <a:off x="4598658" y="517060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Multiply 68"/>
            <p:cNvSpPr>
              <a:spLocks noChangeAspect="1"/>
            </p:cNvSpPr>
            <p:nvPr/>
          </p:nvSpPr>
          <p:spPr>
            <a:xfrm>
              <a:off x="4468132" y="3344554"/>
              <a:ext cx="158298" cy="1800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516368" y="3611183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4522774" y="366130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 flipV="1">
              <a:off x="4540454" y="3778347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 flipH="1" flipV="1">
              <a:off x="4551995" y="3841032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 flipV="1">
              <a:off x="4557568" y="3898479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Multiply 137"/>
            <p:cNvSpPr>
              <a:spLocks noChangeAspect="1"/>
            </p:cNvSpPr>
            <p:nvPr/>
          </p:nvSpPr>
          <p:spPr>
            <a:xfrm>
              <a:off x="4396841" y="4994030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4433250" y="4936612"/>
              <a:ext cx="145222" cy="1017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433250" y="5036924"/>
              <a:ext cx="206493" cy="18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Multiply 138"/>
            <p:cNvSpPr>
              <a:spLocks noChangeAspect="1"/>
            </p:cNvSpPr>
            <p:nvPr/>
          </p:nvSpPr>
          <p:spPr>
            <a:xfrm>
              <a:off x="4541256" y="489210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Multiply 139"/>
            <p:cNvSpPr>
              <a:spLocks noChangeAspect="1"/>
            </p:cNvSpPr>
            <p:nvPr/>
          </p:nvSpPr>
          <p:spPr>
            <a:xfrm>
              <a:off x="4416484" y="4782417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Multiply 140"/>
            <p:cNvSpPr>
              <a:spLocks noChangeAspect="1"/>
            </p:cNvSpPr>
            <p:nvPr/>
          </p:nvSpPr>
          <p:spPr>
            <a:xfrm>
              <a:off x="4527814" y="4665846"/>
              <a:ext cx="72817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Multiply 141"/>
            <p:cNvSpPr>
              <a:spLocks/>
            </p:cNvSpPr>
            <p:nvPr/>
          </p:nvSpPr>
          <p:spPr>
            <a:xfrm>
              <a:off x="4432482" y="449732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Multiply 142"/>
            <p:cNvSpPr>
              <a:spLocks/>
            </p:cNvSpPr>
            <p:nvPr/>
          </p:nvSpPr>
          <p:spPr>
            <a:xfrm>
              <a:off x="4586752" y="4430025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Multiply 143"/>
            <p:cNvSpPr>
              <a:spLocks/>
            </p:cNvSpPr>
            <p:nvPr/>
          </p:nvSpPr>
          <p:spPr>
            <a:xfrm>
              <a:off x="4489301" y="4254654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Multiply 144"/>
            <p:cNvSpPr>
              <a:spLocks/>
            </p:cNvSpPr>
            <p:nvPr/>
          </p:nvSpPr>
          <p:spPr>
            <a:xfrm>
              <a:off x="4647454" y="4169248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Multiply 145"/>
            <p:cNvSpPr>
              <a:spLocks/>
            </p:cNvSpPr>
            <p:nvPr/>
          </p:nvSpPr>
          <p:spPr>
            <a:xfrm>
              <a:off x="4515354" y="4085156"/>
              <a:ext cx="72000" cy="82800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Multiply 146"/>
            <p:cNvSpPr>
              <a:spLocks noChangeAspect="1"/>
            </p:cNvSpPr>
            <p:nvPr/>
          </p:nvSpPr>
          <p:spPr>
            <a:xfrm>
              <a:off x="4601229" y="3950902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Multiply 147"/>
            <p:cNvSpPr>
              <a:spLocks noChangeAspect="1"/>
            </p:cNvSpPr>
            <p:nvPr/>
          </p:nvSpPr>
          <p:spPr>
            <a:xfrm>
              <a:off x="4598029" y="3846380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Multiply 148"/>
            <p:cNvSpPr>
              <a:spLocks noChangeAspect="1"/>
            </p:cNvSpPr>
            <p:nvPr/>
          </p:nvSpPr>
          <p:spPr>
            <a:xfrm>
              <a:off x="4517694" y="3803997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Multiply 149"/>
            <p:cNvSpPr>
              <a:spLocks noChangeAspect="1"/>
            </p:cNvSpPr>
            <p:nvPr/>
          </p:nvSpPr>
          <p:spPr>
            <a:xfrm>
              <a:off x="4496498" y="3683246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Multiply 150"/>
            <p:cNvSpPr>
              <a:spLocks noChangeAspect="1"/>
            </p:cNvSpPr>
            <p:nvPr/>
          </p:nvSpPr>
          <p:spPr>
            <a:xfrm>
              <a:off x="4486717" y="3557718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0800000" flipH="1" flipV="1">
              <a:off x="4569109" y="3960140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51996" y="4006045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4570316" y="4113719"/>
              <a:ext cx="87747" cy="1243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4522717" y="4217178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>
              <a:off x="4490591" y="4331172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 flipH="1">
              <a:off x="4466582" y="4460600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4438387" y="4578734"/>
              <a:ext cx="158615" cy="91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60231" y="4699147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 flipV="1">
              <a:off x="4470137" y="4820883"/>
              <a:ext cx="105160" cy="1267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513192" y="3490807"/>
              <a:ext cx="42247" cy="1203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 flipH="1" flipV="1">
              <a:off x="4527096" y="3725595"/>
              <a:ext cx="73202" cy="501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Multiply 151"/>
            <p:cNvSpPr>
              <a:spLocks noChangeAspect="1"/>
            </p:cNvSpPr>
            <p:nvPr/>
          </p:nvSpPr>
          <p:spPr>
            <a:xfrm>
              <a:off x="4568482" y="3722621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Multiply 152"/>
            <p:cNvSpPr>
              <a:spLocks noChangeAspect="1"/>
            </p:cNvSpPr>
            <p:nvPr/>
          </p:nvSpPr>
          <p:spPr>
            <a:xfrm>
              <a:off x="4553694" y="3612134"/>
              <a:ext cx="72000" cy="81871"/>
            </a:xfrm>
            <a:prstGeom prst="mathMultiply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>
              <a:off x="3030134" y="1302987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4496439" y="4118552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875" y="5387262"/>
                  <a:ext cx="42602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120" y="895312"/>
                  <a:ext cx="426028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084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Um dos mais, se não o mais,conhecido algoritmo de aprendizado de máquina.</a:t>
                </a:r>
              </a:p>
              <a:p>
                <a:r>
                  <a:rPr lang="pt-BR" dirty="0"/>
                  <a:t>Vai nos dar vários </a:t>
                </a:r>
                <a:r>
                  <a:rPr lang="pt-BR" b="1" i="1" dirty="0"/>
                  <a:t>insights</a:t>
                </a:r>
                <a:r>
                  <a:rPr lang="pt-BR" i="1" dirty="0"/>
                  <a:t> </a:t>
                </a:r>
                <a:r>
                  <a:rPr lang="pt-BR" dirty="0"/>
                  <a:t>(i.e., intuições) importantes para o entendimento de outros algoritmos mais </a:t>
                </a:r>
                <a:r>
                  <a:rPr lang="pt-BR" dirty="0" smtClean="0"/>
                  <a:t>complexos, como, classificadores e redes neurais.</a:t>
                </a:r>
                <a:endParaRPr lang="pt-BR" dirty="0"/>
              </a:p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uma função,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 smtClean="0"/>
                  <a:t>, que mapeie, de forma ótima, os atributos de </a:t>
                </a:r>
                <a:r>
                  <a:rPr lang="pt-BR" dirty="0"/>
                  <a:t>entrada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em uma variável de saída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,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seja uma boa aproximação da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verdadeira</a:t>
                </a:r>
                <a:r>
                  <a:rPr lang="pt-BR" dirty="0" smtClean="0"/>
                  <a:t>, </a:t>
                </a:r>
                <a:r>
                  <a:rPr lang="pt-BR" dirty="0"/>
                  <a:t>mas desconhecida, </a:t>
                </a:r>
                <a:r>
                  <a:rPr lang="pt-BR" dirty="0" smtClean="0"/>
                  <a:t>chamada de </a:t>
                </a:r>
                <a:r>
                  <a:rPr lang="pt-BR" b="1" i="1" dirty="0"/>
                  <a:t>função </a:t>
                </a:r>
                <a:r>
                  <a:rPr lang="pt-BR" b="1" i="1" dirty="0" smtClean="0"/>
                  <a:t>objetivo</a:t>
                </a:r>
                <a:r>
                  <a:rPr lang="pt-BR" dirty="0" smtClean="0"/>
                  <a:t>,</a:t>
                </a:r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/>
                  <a:t>Regressão também é conhecida como </a:t>
                </a:r>
                <a:r>
                  <a:rPr lang="pt-BR" b="1" i="1" dirty="0"/>
                  <a:t>aproximação de funções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/>
                  <a:t>Como faríamos para encontrar uma função,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que </a:t>
                </a:r>
                <a:r>
                  <a:rPr lang="pt-BR" b="1" i="1" dirty="0"/>
                  <a:t>aproxime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de forma ótima</a:t>
                </a:r>
                <a:r>
                  <a:rPr lang="pt-BR" dirty="0" smtClean="0"/>
                  <a:t>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762"/>
                <a:ext cx="7980336" cy="5197502"/>
              </a:xfrm>
              <a:blipFill rotWithShape="0">
                <a:blip r:embed="rId3"/>
                <a:stretch>
                  <a:fillRect l="-1222" t="-2347" r="-1299" b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610"/>
          <a:stretch/>
        </p:blipFill>
        <p:spPr>
          <a:xfrm>
            <a:off x="8818536" y="2459288"/>
            <a:ext cx="3249478" cy="2600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200" dirty="0" smtClean="0"/>
                  <a:t>Temos </a:t>
                </a:r>
                <a14:m>
                  <m:oMath xmlns:m="http://schemas.openxmlformats.org/officeDocument/2006/math">
                    <m:r>
                      <a:rPr lang="pt-BR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200" dirty="0" smtClean="0"/>
                  <a:t> (atributos) e </a:t>
                </a:r>
                <a14:m>
                  <m:oMath xmlns:m="http://schemas.openxmlformats.org/officeDocument/2006/math">
                    <m:r>
                      <a:rPr lang="pt-BR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sz="2200" dirty="0" smtClean="0"/>
                  <a:t> (rótulos) e queremos encontrar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37" y="5060196"/>
                <a:ext cx="3249478" cy="1107996"/>
              </a:xfrm>
              <a:prstGeom prst="rect">
                <a:avLst/>
              </a:prstGeom>
              <a:blipFill rotWithShape="0">
                <a:blip r:embed="rId5"/>
                <a:stretch>
                  <a:fillRect t="-3846" b="-104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936633" y="2134388"/>
            <a:ext cx="3836177" cy="3649708"/>
            <a:chOff x="936633" y="2134388"/>
            <a:chExt cx="3836177" cy="3649708"/>
          </a:xfrm>
        </p:grpSpPr>
        <p:grpSp>
          <p:nvGrpSpPr>
            <p:cNvPr id="56" name="Group 55"/>
            <p:cNvGrpSpPr/>
            <p:nvPr/>
          </p:nvGrpSpPr>
          <p:grpSpPr>
            <a:xfrm>
              <a:off x="1705732" y="2134388"/>
              <a:ext cx="3067078" cy="3649708"/>
              <a:chOff x="1705732" y="2134388"/>
              <a:chExt cx="3067078" cy="364970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800709" y="25585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80709" y="27385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160709" y="29185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40709" y="30985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20709" y="32785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700709" y="34585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Multiply 34"/>
              <p:cNvSpPr>
                <a:spLocks noChangeAspect="1"/>
              </p:cNvSpPr>
              <p:nvPr/>
            </p:nvSpPr>
            <p:spPr>
              <a:xfrm>
                <a:off x="2797024" y="3544166"/>
                <a:ext cx="158298" cy="180000"/>
              </a:xfrm>
              <a:prstGeom prst="mathMultiply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6782" y="4890443"/>
                    <a:ext cx="426028" cy="40011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020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Rectangle 39"/>
              <p:cNvSpPr/>
              <p:nvPr/>
            </p:nvSpPr>
            <p:spPr>
              <a:xfrm rot="2700000">
                <a:off x="1772158" y="4675745"/>
                <a:ext cx="864000" cy="86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32" y="446343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8929" r="-3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rot="5400000">
                <a:off x="3287827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21018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2158585" y="4458583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1486" y="5414764"/>
                    <a:ext cx="72641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936633" y="4158937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59" name="Straight Arrow Connector 58"/>
            <p:cNvCxnSpPr>
              <a:endCxn id="50" idx="2"/>
            </p:cNvCxnSpPr>
            <p:nvPr/>
          </p:nvCxnSpPr>
          <p:spPr>
            <a:xfrm>
              <a:off x="1784106" y="4369151"/>
              <a:ext cx="374479" cy="14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921535" y="2134388"/>
            <a:ext cx="3675609" cy="3546185"/>
            <a:chOff x="5921535" y="2134388"/>
            <a:chExt cx="3675609" cy="3546185"/>
          </a:xfrm>
        </p:grpSpPr>
        <p:grpSp>
          <p:nvGrpSpPr>
            <p:cNvPr id="55" name="Group 54"/>
            <p:cNvGrpSpPr/>
            <p:nvPr/>
          </p:nvGrpSpPr>
          <p:grpSpPr>
            <a:xfrm>
              <a:off x="6542714" y="2134388"/>
              <a:ext cx="3054430" cy="3546185"/>
              <a:chOff x="6542714" y="2134388"/>
              <a:chExt cx="3054430" cy="3546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1116" y="4907412"/>
                    <a:ext cx="42602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8898" y="2134388"/>
                    <a:ext cx="426028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Oval 40"/>
              <p:cNvSpPr/>
              <p:nvPr/>
            </p:nvSpPr>
            <p:spPr>
              <a:xfrm>
                <a:off x="6542714" y="4601785"/>
                <a:ext cx="1008000" cy="10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626709" y="2571231"/>
                <a:ext cx="21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06709" y="2751231"/>
                <a:ext cx="180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986709" y="2931231"/>
                <a:ext cx="1440000" cy="14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166709" y="3111231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346709" y="3291231"/>
                <a:ext cx="720000" cy="7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526709" y="3471231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Multiply 47"/>
              <p:cNvSpPr>
                <a:spLocks noChangeAspect="1"/>
              </p:cNvSpPr>
              <p:nvPr/>
            </p:nvSpPr>
            <p:spPr>
              <a:xfrm>
                <a:off x="7623024" y="3556866"/>
                <a:ext cx="158298" cy="180000"/>
              </a:xfrm>
              <a:prstGeom prst="mathMultiply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209452" y="4588707"/>
                <a:ext cx="98797" cy="10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pt-BR" b="1" dirty="0"/>
                                <m:t> 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b="1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5040" y="4694711"/>
                    <a:ext cx="339772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091" r="-54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8121956" y="4016460"/>
                <a:ext cx="0" cy="2160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038874" y="2534498"/>
                <a:ext cx="0" cy="2556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6638" y="5307522"/>
                    <a:ext cx="731739" cy="37305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/>
            <p:cNvSpPr txBox="1"/>
            <p:nvPr/>
          </p:nvSpPr>
          <p:spPr>
            <a:xfrm>
              <a:off x="5921535" y="4379643"/>
              <a:ext cx="96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solução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6763186" y="4583136"/>
              <a:ext cx="446266" cy="45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773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703328" y="1720211"/>
            <a:ext cx="4337255" cy="3027979"/>
            <a:chOff x="703328" y="1720211"/>
            <a:chExt cx="4337255" cy="3027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29" y="1720211"/>
                  <a:ext cx="426028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Group 147"/>
            <p:cNvGrpSpPr/>
            <p:nvPr/>
          </p:nvGrpSpPr>
          <p:grpSpPr>
            <a:xfrm>
              <a:off x="703328" y="1796190"/>
              <a:ext cx="4337255" cy="2952000"/>
              <a:chOff x="703328" y="1796190"/>
              <a:chExt cx="4337255" cy="2952000"/>
            </a:xfrm>
          </p:grpSpPr>
          <p:sp>
            <p:nvSpPr>
              <p:cNvPr id="5" name="Oval 4"/>
              <p:cNvSpPr>
                <a:spLocks/>
              </p:cNvSpPr>
              <p:nvPr/>
            </p:nvSpPr>
            <p:spPr>
              <a:xfrm rot="5400000">
                <a:off x="1914555" y="1533349"/>
                <a:ext cx="1800000" cy="36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/>
              <p:cNvSpPr/>
              <p:nvPr/>
            </p:nvSpPr>
            <p:spPr>
              <a:xfrm rot="5400000">
                <a:off x="2275849" y="1893349"/>
                <a:ext cx="1080000" cy="28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Oval 6"/>
              <p:cNvSpPr/>
              <p:nvPr/>
            </p:nvSpPr>
            <p:spPr>
              <a:xfrm rot="5400000">
                <a:off x="2635849" y="2253349"/>
                <a:ext cx="360000" cy="21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Oval 7"/>
              <p:cNvSpPr/>
              <p:nvPr/>
            </p:nvSpPr>
            <p:spPr>
              <a:xfrm rot="5400000">
                <a:off x="2455849" y="2073349"/>
                <a:ext cx="720000" cy="252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/>
              <p:cNvSpPr/>
              <p:nvPr/>
            </p:nvSpPr>
            <p:spPr>
              <a:xfrm rot="5400000">
                <a:off x="2095849" y="1713349"/>
                <a:ext cx="1440000" cy="32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 rot="5400000">
                <a:off x="1735849" y="1353349"/>
                <a:ext cx="2160000" cy="396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882035" y="2613351"/>
                <a:ext cx="126728" cy="10799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Multiply 13"/>
              <p:cNvSpPr>
                <a:spLocks noChangeAspect="1"/>
              </p:cNvSpPr>
              <p:nvPr/>
            </p:nvSpPr>
            <p:spPr>
              <a:xfrm rot="5400000">
                <a:off x="2765706" y="3264787"/>
                <a:ext cx="108000" cy="122807"/>
              </a:xfrm>
              <a:prstGeom prst="mathMultiply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rot="5400000">
                <a:off x="2864103" y="2606190"/>
                <a:ext cx="0" cy="4284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10800000">
                <a:off x="703328" y="1796190"/>
                <a:ext cx="0" cy="2952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000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4555" y="4322889"/>
                    <a:ext cx="42602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/>
              <p:cNvCxnSpPr/>
              <p:nvPr/>
            </p:nvCxnSpPr>
            <p:spPr>
              <a:xfrm flipH="1">
                <a:off x="1008763" y="2894795"/>
                <a:ext cx="246068" cy="79855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1252243" y="2894796"/>
                <a:ext cx="119416" cy="7002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1371659" y="3094820"/>
                <a:ext cx="223667" cy="5002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1595327" y="3094820"/>
                <a:ext cx="116827" cy="39147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1712155" y="3199595"/>
                <a:ext cx="178705" cy="2867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" idx="5"/>
              </p:cNvCxnSpPr>
              <p:nvPr/>
            </p:nvCxnSpPr>
            <p:spPr>
              <a:xfrm flipH="1" flipV="1">
                <a:off x="1890860" y="3199596"/>
                <a:ext cx="161314" cy="2610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 rot="5400000">
                <a:off x="2733403" y="2491912"/>
                <a:ext cx="194229" cy="167639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8" name="Straight Connector 77"/>
              <p:cNvCxnSpPr>
                <a:endCxn id="7" idx="5"/>
              </p:cNvCxnSpPr>
              <p:nvPr/>
            </p:nvCxnSpPr>
            <p:spPr>
              <a:xfrm flipH="1">
                <a:off x="2052174" y="3294072"/>
                <a:ext cx="178706" cy="1665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 rot="5400000">
                <a:off x="2811989" y="2702869"/>
                <a:ext cx="104228" cy="12428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2226329" y="3290561"/>
                <a:ext cx="325194" cy="10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2551523" y="3322418"/>
                <a:ext cx="251184" cy="750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/>
          <p:cNvGrpSpPr/>
          <p:nvPr/>
        </p:nvGrpSpPr>
        <p:grpSpPr>
          <a:xfrm>
            <a:off x="6546300" y="1715075"/>
            <a:ext cx="4305533" cy="3007924"/>
            <a:chOff x="6546300" y="1715075"/>
            <a:chExt cx="4305533" cy="3007924"/>
          </a:xfrm>
        </p:grpSpPr>
        <p:sp>
          <p:nvSpPr>
            <p:cNvPr id="99" name="Oval 98"/>
            <p:cNvSpPr>
              <a:spLocks/>
            </p:cNvSpPr>
            <p:nvPr/>
          </p:nvSpPr>
          <p:spPr>
            <a:xfrm rot="5400000">
              <a:off x="7757527" y="1508158"/>
              <a:ext cx="1800000" cy="36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8118821" y="1868158"/>
              <a:ext cx="1080000" cy="28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/>
            <p:cNvSpPr/>
            <p:nvPr/>
          </p:nvSpPr>
          <p:spPr>
            <a:xfrm rot="5400000">
              <a:off x="8478821" y="2228158"/>
              <a:ext cx="360000" cy="21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/>
            <p:cNvSpPr/>
            <p:nvPr/>
          </p:nvSpPr>
          <p:spPr>
            <a:xfrm rot="5400000">
              <a:off x="8298821" y="2048158"/>
              <a:ext cx="720000" cy="25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7938821" y="1688158"/>
              <a:ext cx="1440000" cy="32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/>
            <p:cNvSpPr>
              <a:spLocks/>
            </p:cNvSpPr>
            <p:nvPr/>
          </p:nvSpPr>
          <p:spPr>
            <a:xfrm rot="5400000">
              <a:off x="7578821" y="1328158"/>
              <a:ext cx="2160000" cy="39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 flipV="1">
              <a:off x="6725007" y="2588160"/>
              <a:ext cx="126728" cy="1079998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Multiply 105"/>
            <p:cNvSpPr>
              <a:spLocks noChangeAspect="1"/>
            </p:cNvSpPr>
            <p:nvPr/>
          </p:nvSpPr>
          <p:spPr>
            <a:xfrm rot="5400000">
              <a:off x="8610393" y="3244561"/>
              <a:ext cx="108000" cy="122807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rot="5400000">
              <a:off x="8707075" y="2580999"/>
              <a:ext cx="0" cy="4284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0800000">
              <a:off x="6546300" y="1770999"/>
              <a:ext cx="0" cy="29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357" y="1715075"/>
                  <a:ext cx="42602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05" y="4322889"/>
                  <a:ext cx="42602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Oval 116"/>
            <p:cNvSpPr>
              <a:spLocks noChangeAspect="1"/>
            </p:cNvSpPr>
            <p:nvPr/>
          </p:nvSpPr>
          <p:spPr>
            <a:xfrm rot="5400000">
              <a:off x="8576375" y="2466721"/>
              <a:ext cx="194229" cy="16763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 rot="5400000">
              <a:off x="8654961" y="2677678"/>
              <a:ext cx="104228" cy="12428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>
              <a:off x="6858633" y="3322418"/>
              <a:ext cx="262864" cy="34574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7121498" y="3322418"/>
              <a:ext cx="401988" cy="13821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7" idx="4"/>
            </p:cNvCxnSpPr>
            <p:nvPr/>
          </p:nvCxnSpPr>
          <p:spPr>
            <a:xfrm flipH="1">
              <a:off x="7525721" y="3304921"/>
              <a:ext cx="309569" cy="152442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17" idx="5"/>
              <a:endCxn id="117" idx="4"/>
            </p:cNvCxnSpPr>
            <p:nvPr/>
          </p:nvCxnSpPr>
          <p:spPr>
            <a:xfrm flipH="1" flipV="1">
              <a:off x="7835290" y="3304921"/>
              <a:ext cx="245503" cy="6867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endCxn id="117" idx="5"/>
            </p:cNvCxnSpPr>
            <p:nvPr/>
          </p:nvCxnSpPr>
          <p:spPr>
            <a:xfrm flipH="1">
              <a:off x="8080793" y="3300431"/>
              <a:ext cx="308855" cy="7316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 flipV="1">
              <a:off x="8387173" y="3301525"/>
              <a:ext cx="247978" cy="6633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7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4688114" y="4847771"/>
            <a:ext cx="136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88114" y="3586843"/>
            <a:ext cx="1514993" cy="12609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88114" y="3568700"/>
            <a:ext cx="722993" cy="12790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11107" y="357777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34114" y="479377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/>
          <p:cNvSpPr txBox="1"/>
          <p:nvPr/>
        </p:nvSpPr>
        <p:spPr>
          <a:xfrm>
            <a:off x="4111398" y="3824968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momentum</a:t>
            </a:r>
            <a:endParaRPr lang="pt-B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868895" y="484777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</a:t>
            </a:r>
          </a:p>
          <a:p>
            <a:pPr algn="ctr"/>
            <a:r>
              <a:rPr lang="pt-BR" sz="1200" dirty="0" smtClean="0"/>
              <a:t>gradiente</a:t>
            </a:r>
            <a:endParaRPr lang="pt-B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462895" y="3974680"/>
            <a:ext cx="9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Passo corrente</a:t>
            </a:r>
            <a:endParaRPr lang="pt-BR" sz="1200" dirty="0"/>
          </a:p>
        </p:txBody>
      </p:sp>
      <p:pic>
        <p:nvPicPr>
          <p:cNvPr id="34" name="Picture 2" descr="The Ravine - Jam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147" y="1029161"/>
            <a:ext cx="4280274" cy="428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6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b="1" dirty="0" smtClean="0"/>
                  <a:t>Qual forma deve ter a função </a:t>
                </a: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? Os modelos mais simples são: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apenas um atributo,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 smtClean="0"/>
                  <a:t> é uma reta,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Com dois atributos,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é uma </a:t>
                </a:r>
                <a:r>
                  <a:rPr lang="pt-BR" dirty="0" smtClean="0"/>
                  <a:t>superfície 2D (ou seja, um plano),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E assim por diante.</a:t>
                </a:r>
              </a:p>
              <a:p>
                <a:r>
                  <a:rPr lang="pt-BR" b="1" dirty="0" smtClean="0"/>
                  <a:t>Modelo geral</a:t>
                </a:r>
                <a:r>
                  <a:rPr lang="pt-BR" dirty="0" smtClean="0"/>
                  <a:t>: Equação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Existem outros modelos, os quais veremos mais adiante.</a:t>
                </a:r>
              </a:p>
              <a:p>
                <a:r>
                  <a:rPr lang="pt-BR" dirty="0" smtClean="0"/>
                  <a:t>Na literatura,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, é chamada de </a:t>
                </a:r>
                <a:r>
                  <a:rPr lang="pt-BR" b="1" i="1" dirty="0"/>
                  <a:t>função</a:t>
                </a:r>
                <a:r>
                  <a:rPr lang="pt-BR" dirty="0"/>
                  <a:t> </a:t>
                </a:r>
                <a:r>
                  <a:rPr lang="pt-BR" b="1" i="1" dirty="0" smtClean="0"/>
                  <a:t>hipótese</a:t>
                </a:r>
                <a:r>
                  <a:rPr lang="pt-BR" dirty="0" smtClean="0"/>
                  <a:t>, </a:t>
                </a:r>
                <a:r>
                  <a:rPr lang="pt-BR" dirty="0"/>
                  <a:t>pois é uma das possíveis soluções encontradas no </a:t>
                </a:r>
                <a:r>
                  <a:rPr lang="pt-BR" b="1" i="1" dirty="0"/>
                  <a:t>espaço de hipóteses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t-BR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pt-BR" b="1" dirty="0" smtClean="0"/>
                  <a:t>Espaço </a:t>
                </a:r>
                <a:r>
                  <a:rPr lang="pt-BR" b="1" dirty="0"/>
                  <a:t>de hipóteses</a:t>
                </a:r>
                <a:r>
                  <a:rPr lang="pt-BR" dirty="0"/>
                  <a:t>: </a:t>
                </a:r>
                <a:r>
                  <a:rPr lang="pt-BR" dirty="0" smtClean="0"/>
                  <a:t>é conjunto </a:t>
                </a:r>
                <a:r>
                  <a:rPr lang="pt-BR" dirty="0"/>
                  <a:t>de todas as possíveis </a:t>
                </a:r>
                <a:r>
                  <a:rPr lang="pt-BR" b="1" i="1" dirty="0"/>
                  <a:t>funções hipótese</a:t>
                </a:r>
                <a:r>
                  <a:rPr lang="pt-BR" dirty="0"/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Hiperplano formado por todos possíveis valores dos parâmetros,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52353"/>
                <a:ext cx="8352294" cy="5305647"/>
              </a:xfrm>
              <a:blipFill rotWithShape="0">
                <a:blip r:embed="rId3"/>
                <a:stretch>
                  <a:fillRect l="-1168" t="-2989" r="-657" b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17073" r="13012" b="8775"/>
          <a:stretch/>
        </p:blipFill>
        <p:spPr>
          <a:xfrm>
            <a:off x="9190495" y="3586597"/>
            <a:ext cx="2876486" cy="255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t="11423" r="9569" b="2419"/>
          <a:stretch/>
        </p:blipFill>
        <p:spPr>
          <a:xfrm>
            <a:off x="9190495" y="941615"/>
            <a:ext cx="2876486" cy="2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DC745-C86C-4971-B0AF-00EE88E9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231"/>
          </a:xfrm>
        </p:spPr>
        <p:txBody>
          <a:bodyPr/>
          <a:lstStyle/>
          <a:p>
            <a:r>
              <a:rPr lang="pt-BR" dirty="0"/>
              <a:t>Regressão </a:t>
            </a:r>
            <a:r>
              <a:rPr lang="pt-BR" dirty="0" smtClean="0"/>
              <a:t>Linear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130550-3E6D-44FC-BB82-8D9766374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Objetivo</a:t>
                </a:r>
                <a:r>
                  <a:rPr lang="pt-BR" dirty="0"/>
                  <a:t>: Encontrar os </a:t>
                </a:r>
                <a:r>
                  <a:rPr lang="pt-BR" b="1" i="1" dirty="0" smtClean="0"/>
                  <a:t>parâmetros</a:t>
                </a:r>
                <a:r>
                  <a:rPr lang="pt-BR" dirty="0"/>
                  <a:t>,</a:t>
                </a:r>
                <a:r>
                  <a:rPr lang="pt-BR" dirty="0" smtClean="0"/>
                  <a:t> também chamados de </a:t>
                </a:r>
                <a:r>
                  <a:rPr lang="pt-BR" b="1" i="1" dirty="0" smtClean="0"/>
                  <a:t>pesos,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/>
                  <a:t> de tal forma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seja uma ótima aproximação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b="1" dirty="0"/>
                  <a:t>Aprendizado supervisionado</a:t>
                </a:r>
                <a:r>
                  <a:rPr lang="pt-BR" dirty="0"/>
                  <a:t>: atributos/exemplos (i.e.,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) mais rótulos/objetivos </a:t>
                </a:r>
                <a:r>
                  <a:rPr lang="pt-BR" dirty="0"/>
                  <a:t>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r>
                  <a:rPr lang="pt-BR" dirty="0"/>
                  <a:t>A </a:t>
                </a:r>
                <a:r>
                  <a:rPr lang="pt-BR" b="1" i="1" dirty="0" smtClean="0"/>
                  <a:t>regressão</a:t>
                </a:r>
                <a:r>
                  <a:rPr lang="pt-BR" dirty="0" smtClean="0"/>
                  <a:t> é chamada de </a:t>
                </a:r>
                <a:r>
                  <a:rPr lang="pt-BR" b="1" i="1" dirty="0"/>
                  <a:t>linear</a:t>
                </a:r>
                <a:r>
                  <a:rPr lang="pt-BR" dirty="0"/>
                  <a:t> porque </a:t>
                </a:r>
                <a:r>
                  <a:rPr lang="pt-BR" dirty="0" smtClean="0"/>
                  <a:t>a variável </a:t>
                </a:r>
                <a:r>
                  <a:rPr lang="pt-BR" dirty="0"/>
                  <a:t>de </a:t>
                </a:r>
                <a:r>
                  <a:rPr lang="pt-BR" dirty="0" smtClean="0"/>
                  <a:t>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é modelada como </a:t>
                </a:r>
                <a:r>
                  <a:rPr lang="pt-BR" dirty="0"/>
                  <a:t>uma </a:t>
                </a:r>
                <a:r>
                  <a:rPr lang="pt-BR" b="1" dirty="0"/>
                  <a:t>combinação linear </a:t>
                </a:r>
                <a:r>
                  <a:rPr lang="pt-BR" dirty="0" smtClean="0"/>
                  <a:t>dos atributos,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lvl="1"/>
                <a:r>
                  <a:rPr lang="pt-BR" b="1" dirty="0" smtClean="0"/>
                  <a:t>OBS</a:t>
                </a:r>
                <a:r>
                  <a:rPr lang="pt-BR" dirty="0"/>
                  <a:t>.: </a:t>
                </a:r>
                <a:r>
                  <a:rPr lang="pt-BR" b="1" i="1" dirty="0"/>
                  <a:t>Linear</a:t>
                </a:r>
                <a:r>
                  <a:rPr lang="pt-BR" dirty="0"/>
                  <a:t> significa </a:t>
                </a:r>
                <a:r>
                  <a:rPr lang="pt-BR" dirty="0" smtClean="0"/>
                  <a:t>“</a:t>
                </a:r>
                <a:r>
                  <a:rPr lang="pt-BR" i="1" dirty="0" smtClean="0"/>
                  <a:t>linear </a:t>
                </a:r>
                <a:r>
                  <a:rPr lang="pt-BR" i="1" dirty="0"/>
                  <a:t>com relação aos </a:t>
                </a:r>
                <a:r>
                  <a:rPr lang="pt-BR" i="1" dirty="0" smtClean="0"/>
                  <a:t>pesos</a:t>
                </a:r>
                <a:r>
                  <a:rPr lang="pt-BR" dirty="0" smtClean="0"/>
                  <a:t>“ </a:t>
                </a:r>
                <a:r>
                  <a:rPr lang="pt-BR" dirty="0"/>
                  <a:t>e não </a:t>
                </a:r>
                <a:r>
                  <a:rPr lang="pt-BR" dirty="0" smtClean="0"/>
                  <a:t>com relação aos atributos, </a:t>
                </a:r>
                <a:r>
                  <a:rPr lang="pt-BR" dirty="0"/>
                  <a:t>i.e.,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 smtClean="0"/>
                  <a:t>. Desta forma, os </a:t>
                </a:r>
                <a:r>
                  <a:rPr lang="pt-BR" dirty="0"/>
                  <a:t>seguintes modelos também são lineares com relação aos </a:t>
                </a:r>
                <a:r>
                  <a:rPr lang="pt-BR" dirty="0" smtClean="0"/>
                  <a:t>pesos: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130550-3E6D-44FC-BB82-8D9766374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305"/>
                <a:ext cx="11140440" cy="4858719"/>
              </a:xfrm>
              <a:blipFill rotWithShape="0">
                <a:blip r:embed="rId3"/>
                <a:stretch>
                  <a:fillRect l="-985" t="-20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9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O problema de </a:t>
                </a:r>
                <a:r>
                  <a:rPr lang="pt-BR" b="1" i="1" dirty="0"/>
                  <a:t>regressão</a:t>
                </a:r>
                <a:r>
                  <a:rPr lang="pt-BR" dirty="0"/>
                  <a:t> pode ser enunciado da seguinte forma:</a:t>
                </a:r>
              </a:p>
              <a:p>
                <a:r>
                  <a:rPr lang="pt-BR" b="1" dirty="0"/>
                  <a:t>Dados disponíveis</a:t>
                </a:r>
                <a:r>
                  <a:rPr lang="pt-BR" dirty="0"/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pt-BR" dirty="0"/>
                  <a:t>Conjunto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observações (conjunto de pares de treinamento) : {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(i)},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i="1" dirty="0"/>
                  <a:t>,</a:t>
                </a:r>
                <a:r>
                  <a:rPr lang="pt-BR" dirty="0"/>
                  <a:t> onde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pt-BR"/>
                          <m:t>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pt-BR" dirty="0"/>
                  <a:t>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vetor de entrada com dimensão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, ou sejam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atributos (ou features).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i="1" dirty="0"/>
                  <a:t>(i)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dirty="0"/>
                  <a:t>    : </a:t>
                </a:r>
                <a:r>
                  <a:rPr lang="pt-BR" i="1" dirty="0"/>
                  <a:t>i</a:t>
                </a:r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valor esperado de saída referente ao vetor de entrada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i="1" dirty="0"/>
                  <a:t>(i).</a:t>
                </a:r>
              </a:p>
              <a:p>
                <a:r>
                  <a:rPr lang="pt-BR" b="1" dirty="0"/>
                  <a:t>Modelo</a:t>
                </a:r>
                <a:r>
                  <a:rPr lang="pt-BR" dirty="0"/>
                  <a:t>:</a:t>
                </a: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>
                  <a:buNone/>
                </a:pPr>
                <a:r>
                  <a:rPr lang="pt-BR" dirty="0"/>
                  <a:t>   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é 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 ×1)</m:t>
                    </m:r>
                  </m:oMath>
                </a14:m>
                <a:r>
                  <a:rPr lang="pt-BR" dirty="0"/>
                  <a:t> contendo os parâmetros/pesos que definem a </a:t>
                </a:r>
                <a:r>
                  <a:rPr lang="pt-BR" b="1" i="1" dirty="0"/>
                  <a:t>função hipótese</a:t>
                </a:r>
                <a:r>
                  <a:rPr lang="pt-BR" dirty="0"/>
                  <a:t>, ou seja, o mapeamento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Φ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+1×1)</m:t>
                    </m:r>
                  </m:oMath>
                </a14:m>
                <a:r>
                  <a:rPr lang="pt-BR" dirty="0"/>
                  <a:t> contendo os </a:t>
                </a:r>
                <a:r>
                  <a:rPr lang="pt-BR" i="1" dirty="0"/>
                  <a:t>i</a:t>
                </a:r>
                <a:r>
                  <a:rPr lang="pt-BR" dirty="0"/>
                  <a:t>-ésimos valores dos atributos</a:t>
                </a:r>
                <a:r>
                  <a:rPr lang="pt-BR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b="1" i="1" dirty="0"/>
                  <a:t>coeficiente linear</a:t>
                </a:r>
                <a:r>
                  <a:rPr lang="pt-BR" dirty="0"/>
                  <a:t>, ou seja, é o valor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dirty="0"/>
                  <a:t> para o ponto em que </a:t>
                </a:r>
                <a:r>
                  <a:rPr lang="pt-BR" dirty="0" smtClean="0"/>
                  <a:t>o hiperplano intercepta </a:t>
                </a:r>
                <a:r>
                  <a:rPr lang="pt-BR" dirty="0"/>
                  <a:t>o eixo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conhecido também como </a:t>
                </a:r>
                <a:r>
                  <a:rPr lang="pt-BR" b="1" i="1" dirty="0" smtClean="0"/>
                  <a:t>intercept</a:t>
                </a:r>
                <a:r>
                  <a:rPr lang="pt-BR" dirty="0" smtClean="0"/>
                  <a:t>.</a:t>
                </a:r>
              </a:p>
              <a:p>
                <a:pPr lvl="1"/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não tem um atributo relacionado, para facilitar o modelamento matemático, supomos um atributo constante sempre unitário,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Objetivo do modelo</a:t>
                </a:r>
                <a:r>
                  <a:rPr lang="pt-BR" dirty="0"/>
                  <a:t>: encontrar o vetor de pesos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que minimize o </a:t>
                </a:r>
                <a:r>
                  <a:rPr lang="pt-BR" b="1" i="1" dirty="0"/>
                  <a:t>erro</a:t>
                </a:r>
                <a:r>
                  <a:rPr lang="pt-BR" dirty="0"/>
                  <a:t>, dado por uma </a:t>
                </a:r>
                <a:r>
                  <a:rPr lang="pt-BR" b="1" i="1" dirty="0"/>
                  <a:t>função de erro</a:t>
                </a:r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pt-BR" dirty="0"/>
                  <a:t>, entre a aproximação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e o valor desejado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pt-BR" dirty="0"/>
                  <a:t> para todo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Ou seja, </a:t>
                </a:r>
                <a:r>
                  <a:rPr lang="pt-BR" b="1" dirty="0">
                    <a:solidFill>
                      <a:srgbClr val="FF0000"/>
                    </a:solidFill>
                  </a:rPr>
                  <a:t>o treinamento do modelo envolve a minimização de uma </a:t>
                </a:r>
                <a:r>
                  <a:rPr lang="pt-BR" b="1" i="1" dirty="0">
                    <a:solidFill>
                      <a:srgbClr val="FF0000"/>
                    </a:solidFill>
                  </a:rPr>
                  <a:t>função de erro</a:t>
                </a:r>
                <a:r>
                  <a:rPr lang="pt-BR" b="1" dirty="0" smtClean="0">
                    <a:solidFill>
                      <a:srgbClr val="FF0000"/>
                    </a:solidFill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93520"/>
                <a:ext cx="11241784" cy="5364479"/>
              </a:xfrm>
              <a:blipFill rotWithShape="0">
                <a:blip r:embed="rId3"/>
                <a:stretch>
                  <a:fillRect l="-650" t="-2386" r="-542"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60" y="0"/>
            <a:ext cx="2798823" cy="21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pt-BR" dirty="0"/>
              <a:t>Função de Erro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b="1" dirty="0" smtClean="0"/>
                  <a:t>Função de erro</a:t>
                </a:r>
                <a:r>
                  <a:rPr lang="pt-BR" dirty="0"/>
                  <a:t>: existem várias possibilidades para se definir a </a:t>
                </a:r>
                <a:r>
                  <a:rPr lang="pt-BR" b="1" dirty="0"/>
                  <a:t>função de erro </a:t>
                </a:r>
                <a:r>
                  <a:rPr lang="pt-BR" dirty="0"/>
                  <a:t>a ser minimizada, porém, geralmente, utiliza-se a medida do </a:t>
                </a:r>
                <a:r>
                  <a:rPr lang="pt-BR" b="1" dirty="0"/>
                  <a:t>erro quadrático médio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i="1" dirty="0"/>
                                    <m:t>)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que nada mais é do que a média do somatório dos erros ao quadrado.</a:t>
                </a:r>
                <a:r>
                  <a:rPr lang="pt-BR" dirty="0"/>
                  <a:t> </a:t>
                </a:r>
                <a:endParaRPr lang="pt-BR" dirty="0" smtClean="0"/>
              </a:p>
              <a:p>
                <a:r>
                  <a:rPr lang="pt-BR" dirty="0" smtClean="0"/>
                  <a:t>Nós veremos mais adiante a razão pela qual o </a:t>
                </a:r>
                <a:r>
                  <a:rPr lang="pt-BR" b="1" i="1" dirty="0" smtClean="0"/>
                  <a:t>erro quadrático</a:t>
                </a:r>
                <a:r>
                  <a:rPr lang="pt-BR" b="1" i="1" dirty="0"/>
                  <a:t> médio</a:t>
                </a:r>
                <a:r>
                  <a:rPr lang="pt-BR" b="1" i="1" dirty="0" smtClean="0"/>
                  <a:t> </a:t>
                </a:r>
                <a:r>
                  <a:rPr lang="pt-BR" dirty="0" smtClean="0"/>
                  <a:t>é utilizado. </a:t>
                </a:r>
              </a:p>
              <a:p>
                <a:r>
                  <a:rPr lang="pt-BR" dirty="0" smtClean="0"/>
                  <a:t>A </a:t>
                </a:r>
                <a:r>
                  <a:rPr lang="pt-BR" b="1" i="1" dirty="0" smtClean="0"/>
                  <a:t>função de </a:t>
                </a:r>
                <a:r>
                  <a:rPr lang="pt-BR" b="1" i="1" dirty="0"/>
                  <a:t>erro</a:t>
                </a:r>
                <a:r>
                  <a:rPr lang="pt-BR" dirty="0"/>
                  <a:t> pode ser reescrita em forma matricial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l-GR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é um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pt-BR" dirty="0"/>
                  <a:t> ,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dirty="0"/>
                  <a:t> é uma matriz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dirty="0"/>
                  <a:t> é o número de </a:t>
                </a:r>
                <a:r>
                  <a:rPr lang="pt-BR" dirty="0" smtClean="0"/>
                  <a:t>amostras, exemplos </a:t>
                </a:r>
                <a:r>
                  <a:rPr lang="pt-BR" dirty="0"/>
                  <a:t>ou observações.</a:t>
                </a:r>
              </a:p>
              <a:p>
                <a:r>
                  <a:rPr lang="pt-BR" dirty="0"/>
                  <a:t>Então, para encontrar o vetor de parâmetros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devemos minimizar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l-GR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6536" cy="4922017"/>
              </a:xfrm>
              <a:blipFill rotWithShape="0">
                <a:blip r:embed="rId3"/>
                <a:stretch>
                  <a:fillRect l="-875" t="-2847" r="-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Como </a:t>
                </a:r>
                <a:r>
                  <a:rPr lang="pt-BR" b="1" dirty="0"/>
                  <a:t>encontramos o mínimo da função de erro em relação aos pesos?</a:t>
                </a:r>
              </a:p>
              <a:p>
                <a:r>
                  <a:rPr lang="pt-BR" dirty="0" smtClean="0"/>
                  <a:t>Da disciplina de cálculo, sabemos </a:t>
                </a:r>
                <a:r>
                  <a:rPr lang="pt-BR" dirty="0"/>
                  <a:t>que derivando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l-G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com relação a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e igualando a 0 nós encontramos o ponto onde a inclinação da função de erro é </a:t>
                </a:r>
                <a:r>
                  <a:rPr lang="pt-BR" dirty="0" smtClean="0"/>
                  <a:t>nula: 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l-G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dirty="0" smtClean="0"/>
              </a:p>
              <a:p>
                <a:r>
                  <a:rPr lang="pt-BR" dirty="0"/>
                  <a:t>Portanto, voltando à equação da derivada primeira igual a 0,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Após aplicarmos o transposto a ambos os lados e isolando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pt-BR" dirty="0"/>
                  <a:t> temos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Essa equação é conhecida como a </a:t>
                </a:r>
                <a:r>
                  <a:rPr lang="pt-BR" b="1" i="1" dirty="0"/>
                  <a:t>equação </a:t>
                </a:r>
                <a:r>
                  <a:rPr lang="pt-BR" b="1" i="1" dirty="0" smtClean="0"/>
                  <a:t>normal</a:t>
                </a:r>
                <a:r>
                  <a:rPr lang="pt-BR" dirty="0" smtClean="0"/>
                  <a:t> e nos dá a </a:t>
                </a:r>
                <a:r>
                  <a:rPr lang="pt-BR" b="1" i="1" dirty="0" smtClean="0"/>
                  <a:t>solução ótima </a:t>
                </a:r>
                <a:r>
                  <a:rPr lang="pt-BR" dirty="0" smtClean="0"/>
                  <a:t>em relação a minimização o erro quadrático médio para esse sistema de equações.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79630" cy="5032376"/>
              </a:xfrm>
              <a:blipFill rotWithShape="0">
                <a:blip r:embed="rId3"/>
                <a:stretch>
                  <a:fillRect l="-927" t="-2421" r="-1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Minimizando a Função de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Observações: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encontra uma </a:t>
                </a:r>
                <a:r>
                  <a:rPr lang="pt-BR" b="1" i="1" dirty="0"/>
                  <a:t>solução única</a:t>
                </a:r>
                <a:r>
                  <a:rPr lang="pt-BR" dirty="0"/>
                  <a:t> se e somente se a matriz quadrada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for </a:t>
                </a:r>
                <a:r>
                  <a:rPr lang="pt-BR" b="1" i="1" dirty="0" smtClean="0"/>
                  <a:t>invertível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 método só funciona para sistemas </a:t>
                </a:r>
                <a:r>
                  <a:rPr lang="pt-BR" b="1" i="1" dirty="0"/>
                  <a:t>sobredeterminados</a:t>
                </a:r>
                <a:r>
                  <a:rPr lang="pt-BR" dirty="0"/>
                  <a:t>, ou seja, mais equações (i.e., pares de exemplos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) do que incógnitas (i.e., pesos),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Para sistemas </a:t>
                </a:r>
                <a:r>
                  <a:rPr lang="pt-BR" b="1" i="1" dirty="0"/>
                  <a:t>subdeterminados</a:t>
                </a:r>
                <a:r>
                  <a:rPr lang="pt-BR" dirty="0"/>
                  <a:t>, ou seja, que têm menos equações do que incógnitas, a matriz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b="1" i="1" dirty="0"/>
                  <a:t>singular</a:t>
                </a:r>
                <a:r>
                  <a:rPr lang="pt-BR" dirty="0"/>
                  <a:t>. Neste caso, não existe solução ou ela não é única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1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11627</TotalTime>
  <Words>2202</Words>
  <Application>Microsoft Office PowerPoint</Application>
  <PresentationFormat>Widescreen</PresentationFormat>
  <Paragraphs>428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T319 - Introdução ao Aprendizado de Máquina: Regressão Linear (Parte I)</vt:lpstr>
      <vt:lpstr>Motivação</vt:lpstr>
      <vt:lpstr>Regressão Linear</vt:lpstr>
      <vt:lpstr>Regressão Linear</vt:lpstr>
      <vt:lpstr>Regressão Linear</vt:lpstr>
      <vt:lpstr>Definição do Problema</vt:lpstr>
      <vt:lpstr>Função de Erro</vt:lpstr>
      <vt:lpstr>Minimizando a Função de Erro</vt:lpstr>
      <vt:lpstr>Minimizando a Função de Erro</vt:lpstr>
      <vt:lpstr>Regressão Linear em Python</vt:lpstr>
      <vt:lpstr>Superfície de Erro</vt:lpstr>
      <vt:lpstr>Superfície de Erro: Exemplo #1</vt:lpstr>
      <vt:lpstr>Superfície de Erro: Exemplo #2</vt:lpstr>
      <vt:lpstr>Desvantagens da forma fechada (Eq. Normal)</vt:lpstr>
      <vt:lpstr>Tarefas</vt:lpstr>
      <vt:lpstr>PowerPoint Presentation</vt:lpstr>
      <vt:lpstr>PowerPoint Presentation</vt:lpstr>
      <vt:lpstr>FIGURAS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Augusto Pereira de Figueiredo (UGent-imec)</dc:creator>
  <cp:lastModifiedBy>Felipe Augusto Pereira de Figueiredo</cp:lastModifiedBy>
  <cp:revision>1907</cp:revision>
  <dcterms:created xsi:type="dcterms:W3CDTF">2020-02-17T11:18:32Z</dcterms:created>
  <dcterms:modified xsi:type="dcterms:W3CDTF">2021-02-08T11:33:37Z</dcterms:modified>
</cp:coreProperties>
</file>